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78" r:id="rId5"/>
    <p:sldId id="261" r:id="rId6"/>
    <p:sldId id="262" r:id="rId7"/>
    <p:sldId id="264" r:id="rId8"/>
    <p:sldId id="275" r:id="rId9"/>
    <p:sldId id="265" r:id="rId10"/>
    <p:sldId id="276" r:id="rId11"/>
    <p:sldId id="263" r:id="rId12"/>
    <p:sldId id="277" r:id="rId13"/>
    <p:sldId id="268" r:id="rId14"/>
    <p:sldId id="270" r:id="rId15"/>
    <p:sldId id="271" r:id="rId16"/>
    <p:sldId id="269" r:id="rId17"/>
    <p:sldId id="272" r:id="rId18"/>
    <p:sldId id="274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5"/>
    <p:restoredTop sz="80714"/>
  </p:normalViewPr>
  <p:slideViewPr>
    <p:cSldViewPr snapToGrid="0" snapToObjects="1">
      <p:cViewPr varScale="1">
        <p:scale>
          <a:sx n="86" d="100"/>
          <a:sy n="86" d="100"/>
        </p:scale>
        <p:origin x="8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6-04T23:07:30.11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1 16383,'0'0'0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B5FBD-B85F-6946-B5A0-39A47B985040}" type="datetimeFigureOut">
              <a:rPr lang="en-US" smtClean="0"/>
              <a:t>6/22/19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7E5C5-22BB-D34B-9556-061C5EEB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42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you may know, quantization has shown to be an effective method while deploying neural network models to systems for efficient inference.</a:t>
            </a:r>
          </a:p>
          <a:p>
            <a:endParaRPr lang="en-US" dirty="0"/>
          </a:p>
          <a:p>
            <a:r>
              <a:rPr lang="en-US" dirty="0"/>
              <a:t>But how do you get those quantized network?</a:t>
            </a:r>
          </a:p>
          <a:p>
            <a:r>
              <a:rPr lang="en-US" dirty="0"/>
              <a:t>Naturally, there are two ways to obtaining a neural network (1) training a quantized network from scratch</a:t>
            </a:r>
          </a:p>
          <a:p>
            <a:r>
              <a:rPr lang="en-US" dirty="0"/>
              <a:t>(2) getting a full precision model and running it through a fine-tuning process for quantization.</a:t>
            </a:r>
          </a:p>
          <a:p>
            <a:endParaRPr lang="en-US" dirty="0"/>
          </a:p>
          <a:p>
            <a:r>
              <a:rPr lang="en-US" dirty="0"/>
              <a:t>We introduce a regularization technique that can support both of these quantization techniques.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7E5C5-22BB-D34B-9556-061C5EEBFD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97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exploit periodicity, differentiability, and convexity so that we can make the weights to propel towards certain values while still aiming for the goal of achieving a good generalization performance.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7E5C5-22BB-D34B-9556-061C5EEBFD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38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method is pretty flexible, and it supports arbitrary-</a:t>
            </a:r>
            <a:r>
              <a:rPr lang="en-US" dirty="0" err="1"/>
              <a:t>bitwidth</a:t>
            </a:r>
            <a:r>
              <a:rPr lang="en-US" dirty="0"/>
              <a:t> quantization and difference techniques.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7E5C5-22BB-D34B-9556-061C5EEBFD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42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7E5C5-22BB-D34B-9556-061C5EEBFD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60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our result from CIFAR 10,</a:t>
            </a:r>
          </a:p>
          <a:p>
            <a:r>
              <a:rPr lang="en-US" dirty="0"/>
              <a:t>We can see that, as we go along stages of finetuning epochs, weight values cluster towards certain values or to different bins, which correspond to different values in quantization.</a:t>
            </a:r>
          </a:p>
          <a:p>
            <a:r>
              <a:rPr lang="en-US" dirty="0"/>
              <a:t>Therefore, when we get to the last step of finetuning, we can apply quantization while incurring minimum amount of difference to the weights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7E5C5-22BB-D34B-9556-061C5EEBFD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55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Furthermore, this is our result from SVHN,</a:t>
            </a:r>
          </a:p>
          <a:p>
            <a:r>
              <a:rPr lang="en-US" dirty="0"/>
              <a:t>We can also see a similar behavior as CIFAR10.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7E5C5-22BB-D34B-9556-061C5EEBFD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95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putting it all together, these are the accuracy for each case.</a:t>
            </a:r>
          </a:p>
          <a:p>
            <a:r>
              <a:rPr lang="en-US" dirty="0"/>
              <a:t>Just training with </a:t>
            </a:r>
            <a:r>
              <a:rPr lang="en-US" dirty="0" err="1"/>
              <a:t>Dorefa</a:t>
            </a:r>
            <a:r>
              <a:rPr lang="en-US" dirty="0"/>
              <a:t>, WRPN vs when we apply it with </a:t>
            </a:r>
            <a:r>
              <a:rPr lang="en-US" dirty="0" err="1"/>
              <a:t>SinReQ</a:t>
            </a:r>
            <a:r>
              <a:rPr lang="en-US" dirty="0"/>
              <a:t> / then on the right most column we present full precision accuracy.</a:t>
            </a:r>
          </a:p>
          <a:p>
            <a:r>
              <a:rPr lang="en-US" dirty="0"/>
              <a:t>We can see that when </a:t>
            </a:r>
            <a:r>
              <a:rPr lang="en-US" dirty="0" err="1"/>
              <a:t>Dorefa</a:t>
            </a:r>
            <a:r>
              <a:rPr lang="en-US" dirty="0"/>
              <a:t> and WRPN is used with </a:t>
            </a:r>
            <a:r>
              <a:rPr lang="en-US" dirty="0" err="1"/>
              <a:t>SinReQ</a:t>
            </a:r>
            <a:r>
              <a:rPr lang="en-US" dirty="0"/>
              <a:t>, we earn </a:t>
            </a:r>
            <a:r>
              <a:rPr lang="en-US" dirty="0" err="1"/>
              <a:t>upto</a:t>
            </a:r>
            <a:r>
              <a:rPr lang="en-US" dirty="0"/>
              <a:t> 5.3% and 2.6% respectively.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7E5C5-22BB-D34B-9556-061C5EEBFD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93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Classification accuracy + </a:t>
            </a:r>
            <a:r>
              <a:rPr lang="en-US" dirty="0" err="1"/>
              <a:t>sinreq</a:t>
            </a:r>
            <a:r>
              <a:rPr lang="en-US" dirty="0"/>
              <a:t> loss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7E5C5-22BB-D34B-9556-061C5EEBFD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36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rate: 0.001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7E5C5-22BB-D34B-9556-061C5EEBFD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05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we go deep about quantization, we must not that it has been empirically been verified that loss surface for large neural networks have many local minima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7E5C5-22BB-D34B-9556-061C5EEBFD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63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Furthermore, a work by Anna shows that most of those local minima are equivalent and yield similar performance on a test set.</a:t>
            </a:r>
          </a:p>
          <a:p>
            <a:r>
              <a:rPr lang="en-US" dirty="0"/>
              <a:t>This means that there could be a certain combination of weights could be a local minima that would yield a similar performance as what full precision model would achieve.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7E5C5-22BB-D34B-9556-061C5EEBFD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07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order to find this, we introduce a regularization method that can be used with any prior work on quantization.</a:t>
            </a:r>
          </a:p>
          <a:p>
            <a:endParaRPr lang="en-US" dirty="0"/>
          </a:p>
          <a:p>
            <a:r>
              <a:rPr lang="en-US" dirty="0"/>
              <a:t>Regularization is not a new term.</a:t>
            </a:r>
          </a:p>
          <a:p>
            <a:r>
              <a:rPr lang="en-US" dirty="0"/>
              <a:t>Regularization is by definition, adding extra terms in the objective function that can be thought of as a soft constraint on the parameter values.</a:t>
            </a:r>
          </a:p>
          <a:p>
            <a:r>
              <a:rPr lang="en-US" dirty="0"/>
              <a:t>With (1) reducing generalization error (2) adding restrictions on parameter values.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7E5C5-22BB-D34B-9556-061C5EEBFD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45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if we look at classical regularization approaches, they are based on a simple term that is added to the objective function with a goal “increasing the generalization performance” by preventing a single value from growing too large, causing bias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7E5C5-22BB-D34B-9556-061C5EEBFD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83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same analogy… we can ask ourselves, why can’t we make the goal to be “making the weights go close to quantized values?”</a:t>
            </a:r>
          </a:p>
          <a:p>
            <a:r>
              <a:rPr lang="en-US" dirty="0"/>
              <a:t>Because (1) there likely is a quantized set of weights that would achieve similar accuracy as the full precision ones</a:t>
            </a:r>
          </a:p>
          <a:p>
            <a:r>
              <a:rPr lang="en-US" dirty="0"/>
              <a:t>And (2) we just found out that regularization can be used as a soft constraint to help us achieve that objective without any changes to the original training algorithm or the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7E5C5-22BB-D34B-9556-061C5EEBFD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52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now, we have the high level idea, lets go into the details.</a:t>
            </a:r>
          </a:p>
          <a:p>
            <a:endParaRPr lang="en-US" dirty="0"/>
          </a:p>
          <a:p>
            <a:r>
              <a:rPr lang="en-US" dirty="0"/>
              <a:t>First, the quantization</a:t>
            </a:r>
          </a:p>
          <a:p>
            <a:endParaRPr lang="en-US" dirty="0"/>
          </a:p>
          <a:p>
            <a:r>
              <a:rPr lang="en-US" dirty="0"/>
              <a:t>By definition,</a:t>
            </a:r>
          </a:p>
          <a:p>
            <a:r>
              <a:rPr lang="en-US" dirty="0"/>
              <a:t>When there are m bits --&gt; there will be 2 ^ (m-1)</a:t>
            </a:r>
          </a:p>
          <a:p>
            <a:r>
              <a:rPr lang="en-US" dirty="0"/>
              <a:t>When m = 3, k would be 3, and number of Q (quantized values) will  be 7</a:t>
            </a:r>
          </a:p>
          <a:p>
            <a:endParaRPr lang="en-US" dirty="0"/>
          </a:p>
          <a:p>
            <a:r>
              <a:rPr lang="en-US" dirty="0"/>
              <a:t>So when we divide a value between -1 to 1 to 2k + 1 levels, range of values  will be as shown</a:t>
            </a:r>
          </a:p>
          <a:p>
            <a:r>
              <a:rPr lang="en-US" dirty="0"/>
              <a:t>-1, -(k-1) / k …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7E5C5-22BB-D34B-9556-061C5EEBFD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79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if we just put that constraint on the weights</a:t>
            </a:r>
          </a:p>
          <a:p>
            <a:r>
              <a:rPr lang="en-US" dirty="0"/>
              <a:t>It is unlikely that we get a good performance because they would cause large differences…</a:t>
            </a:r>
          </a:p>
          <a:p>
            <a:endParaRPr lang="en-US" dirty="0"/>
          </a:p>
          <a:p>
            <a:r>
              <a:rPr lang="en-US" dirty="0"/>
              <a:t>Furthermore, discrete nature of the weights introduces discontinuity, and such discontinuity is never favorable…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7E5C5-22BB-D34B-9556-061C5EEBFD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31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we want to soften up this constraint a little.</a:t>
            </a:r>
          </a:p>
          <a:p>
            <a:r>
              <a:rPr lang="en-US" dirty="0"/>
              <a:t>So recalling the definition the regularization, we add a regularization term that can put a similar but a soft constraint.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7E5C5-22BB-D34B-9556-061C5EEBFD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6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2A204-CA61-AD49-A890-22636A475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4C9453-8B06-684A-929F-3D6D9FFC3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CBCD4-8D7C-1B40-94F3-075DCF01D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F85E-EFA6-684C-B765-7DFFE595B3E6}" type="datetimeFigureOut">
              <a:rPr lang="en-US" smtClean="0"/>
              <a:t>6/22/19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C7A85-1A04-3C43-A06F-590818404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FEC28-DC39-DE41-BC72-E5AEAC9FE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23B1-2B5A-4E40-8747-5B5F52E05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2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9B9A6-9FB7-2148-BBF6-2C2B718E5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8E8AC7-5BCA-5742-919B-ABE7255A0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FDC1E-EC9D-8D41-A027-9CEBA5E80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F85E-EFA6-684C-B765-7DFFE595B3E6}" type="datetimeFigureOut">
              <a:rPr lang="en-US" smtClean="0"/>
              <a:t>6/22/19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5C271-FB5D-F947-BE8D-DC452652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FC74F-6EE6-9F46-8758-C7168AE2B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23B1-2B5A-4E40-8747-5B5F52E05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95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0BE0E4-D546-1549-AD14-DB30963C2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E8E935-C173-B84C-9CAC-143AC5F0B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8E072-1736-E042-B217-DF1EE24D0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F85E-EFA6-684C-B765-7DFFE595B3E6}" type="datetimeFigureOut">
              <a:rPr lang="en-US" smtClean="0"/>
              <a:t>6/22/19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386BD-9E2F-4F44-8B52-4A990F2CD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C24B2-0725-0A41-A524-7F070474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23B1-2B5A-4E40-8747-5B5F52E05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3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4CA25-C0D4-224C-837B-6C79560B6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44E72-FCF0-6B43-A51D-D62735984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ADE83-D35B-3943-9BC3-207838DC5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F85E-EFA6-684C-B765-7DFFE595B3E6}" type="datetimeFigureOut">
              <a:rPr lang="en-US" smtClean="0"/>
              <a:t>6/22/19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9C3B8-AE7E-074C-BC06-ADEDF30EC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0F0CC-2753-E04B-82BF-054292755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23B1-2B5A-4E40-8747-5B5F52E05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5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256F7-83E0-D04D-B251-53547BDE9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7CCD2-C62E-FC42-9F32-98EC42AFC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0595C-984A-1840-987C-BB8480771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F85E-EFA6-684C-B765-7DFFE595B3E6}" type="datetimeFigureOut">
              <a:rPr lang="en-US" smtClean="0"/>
              <a:t>6/22/19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64348-2F54-BC45-8C77-F784C5BD1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75C24-4531-7148-90D3-0553774C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23B1-2B5A-4E40-8747-5B5F52E05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5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943FE-F13B-5345-A9BE-30B857A21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02020-5C22-F242-BC3F-9D34E1819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F62B22-9678-7447-84F3-324D0D8D6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66FC5-1DCF-2445-BD9C-DCC1BF17F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F85E-EFA6-684C-B765-7DFFE595B3E6}" type="datetimeFigureOut">
              <a:rPr lang="en-US" smtClean="0"/>
              <a:t>6/22/19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CA4E8D-F6A6-5642-A70D-109E831D3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037F9-03B6-8B47-B9C6-66006C465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23B1-2B5A-4E40-8747-5B5F52E05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07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BD321-95F4-8A4C-A04F-5F5E0762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7A606-0936-354C-A8B6-435A4B30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C0335-23CF-7045-A15E-212498F72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A06B25-B087-F446-9EE5-E4A99B34C2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84BB08-35D6-FD46-B004-31D00F327A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DECEF3-1C88-CD4D-9393-DE0AA1B93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F85E-EFA6-684C-B765-7DFFE595B3E6}" type="datetimeFigureOut">
              <a:rPr lang="en-US" smtClean="0"/>
              <a:t>6/22/19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5456A2-E12B-A746-A37E-19333728F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F9FDE0-6D01-F84D-8749-982D53EC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23B1-2B5A-4E40-8747-5B5F52E05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5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A9264-C7FB-EE43-8C82-038B5BA0A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AF305-7E36-6749-97E5-F50FE488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F85E-EFA6-684C-B765-7DFFE595B3E6}" type="datetimeFigureOut">
              <a:rPr lang="en-US" smtClean="0"/>
              <a:t>6/22/19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26B1E-8A6B-BF41-AE14-CF1AB10DD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D9292B-B446-C143-8EFE-5218F5CFD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23B1-2B5A-4E40-8747-5B5F52E05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00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5A5CB-CF19-5D4F-8851-BD5F18325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F85E-EFA6-684C-B765-7DFFE595B3E6}" type="datetimeFigureOut">
              <a:rPr lang="en-US" smtClean="0"/>
              <a:t>6/22/19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4A1E1A-931D-994E-9900-1F1FB91A3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CD05F-27D0-2B4B-A890-51A1230C9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23B1-2B5A-4E40-8747-5B5F52E05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9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3E84D-8DB3-2748-92DF-52DB42CFD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7763-F361-114D-A2CC-335BD259F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C6D3BD-D25D-2342-9D30-CD3175225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A77B6-8F81-6F4D-BA35-63BF79A65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F85E-EFA6-684C-B765-7DFFE595B3E6}" type="datetimeFigureOut">
              <a:rPr lang="en-US" smtClean="0"/>
              <a:t>6/22/19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5A75D-800E-3C43-BB24-0A26EEB69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FF16D-F203-704B-9A86-E715023E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23B1-2B5A-4E40-8747-5B5F52E05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33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96586-38E0-5D44-B876-54DE73A4D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B2F173-E2B1-834B-93AC-8212ED0A6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81E6A8-AE65-9442-B18D-C263A0A5E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DDFA3-14B4-6246-9405-DE48043B1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F85E-EFA6-684C-B765-7DFFE595B3E6}" type="datetimeFigureOut">
              <a:rPr lang="en-US" smtClean="0"/>
              <a:t>6/22/19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5B413-DE3A-F64F-972C-FB2FA806C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166F5-6386-E54E-A727-CB4F54CE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23B1-2B5A-4E40-8747-5B5F52E05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0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F52C24-1336-1245-984B-E9173AB1E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0E486-9A0C-7F44-BC27-47F563A51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45835-0843-A440-B615-D3320F768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CF85E-EFA6-684C-B765-7DFFE595B3E6}" type="datetimeFigureOut">
              <a:rPr lang="en-US" smtClean="0"/>
              <a:t>6/22/19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9B8BB-1449-2143-911C-D3EE3119E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6B904-82EE-3348-AE17-85576BAE7A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723B1-2B5A-4E40-8747-5B5F52E05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7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5.tiff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15FAF-1FA4-754B-962F-473581307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265" y="1122363"/>
            <a:ext cx="10295468" cy="23876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SinReQ</a:t>
            </a:r>
            <a:br>
              <a:rPr lang="en-US" sz="4400" b="1" dirty="0">
                <a:solidFill>
                  <a:srgbClr val="00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/>
              <a:t>Generalized Sinusoidal Regularization for </a:t>
            </a:r>
            <a:br>
              <a:rPr lang="en-US" sz="4400" b="1" dirty="0"/>
            </a:br>
            <a:r>
              <a:rPr lang="en-US" sz="4400" b="1" dirty="0"/>
              <a:t>Low-Bitwidth Deep Quantized Training </a:t>
            </a:r>
            <a:endParaRPr lang="en-US" sz="4400" dirty="0"/>
          </a:p>
        </p:txBody>
      </p:sp>
      <p:pic>
        <p:nvPicPr>
          <p:cNvPr id="5" name="Picture 1" descr="act-logo.png">
            <a:extLst>
              <a:ext uri="{FF2B5EF4-FFF2-40B4-BE49-F238E27FC236}">
                <a16:creationId xmlns:a16="http://schemas.microsoft.com/office/drawing/2014/main" id="{99853A91-BA85-4E40-B0EB-80CED6792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5" y="81400"/>
            <a:ext cx="1368923" cy="137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UCSanDiego-BE-JacobsSchool-logo-PRINT_CMYK_Blue.tif">
            <a:extLst>
              <a:ext uri="{FF2B5EF4-FFF2-40B4-BE49-F238E27FC236}">
                <a16:creationId xmlns:a16="http://schemas.microsoft.com/office/drawing/2014/main" id="{080A8C7F-38F1-924E-AC28-21933B762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628" y="181993"/>
            <a:ext cx="3438547" cy="8839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B84786-38E2-BB43-B7E1-BF88E288E822}"/>
              </a:ext>
            </a:extLst>
          </p:cNvPr>
          <p:cNvSpPr/>
          <p:nvPr/>
        </p:nvSpPr>
        <p:spPr>
          <a:xfrm>
            <a:off x="1125920" y="4132278"/>
            <a:ext cx="99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Ahmed T.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Elthakeb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Prannoy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Pilligundla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Hadi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Esmaeilzadeh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DF572B-47C8-6745-A355-26F5A659FB06}"/>
              </a:ext>
            </a:extLst>
          </p:cNvPr>
          <p:cNvSpPr/>
          <p:nvPr/>
        </p:nvSpPr>
        <p:spPr>
          <a:xfrm>
            <a:off x="2834958" y="490274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lternative </a:t>
            </a:r>
            <a:r>
              <a:rPr lang="en-US" b="1" dirty="0">
                <a:solidFill>
                  <a:srgbClr val="00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omputing </a:t>
            </a:r>
            <a:r>
              <a:rPr lang="en-US" b="1" dirty="0">
                <a:solidFill>
                  <a:srgbClr val="00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echnologies (</a:t>
            </a:r>
            <a:r>
              <a:rPr lang="en-US" b="1" dirty="0">
                <a:solidFill>
                  <a:srgbClr val="00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Lab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University of California, San Diego</a:t>
            </a:r>
          </a:p>
        </p:txBody>
      </p:sp>
    </p:spTree>
    <p:extLst>
      <p:ext uri="{BB962C8B-B14F-4D97-AF65-F5344CB8AC3E}">
        <p14:creationId xmlns:p14="http://schemas.microsoft.com/office/powerpoint/2010/main" val="2518475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E94E1-AF21-E64F-8CA9-14BFE130E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220141"/>
            <a:ext cx="10515600" cy="1325563"/>
          </a:xfrm>
        </p:spPr>
        <p:txBody>
          <a:bodyPr/>
          <a:lstStyle/>
          <a:p>
            <a:r>
              <a:rPr lang="en-US" b="1" dirty="0"/>
              <a:t>Optimization perspective (3)</a:t>
            </a:r>
            <a:br>
              <a:rPr lang="en-US" b="1" dirty="0"/>
            </a:br>
            <a:r>
              <a:rPr lang="en-US" dirty="0"/>
              <a:t>Quantization as a </a:t>
            </a:r>
            <a:r>
              <a:rPr lang="en-US" b="1" u="sng" dirty="0"/>
              <a:t>soft</a:t>
            </a:r>
            <a:r>
              <a:rPr lang="en-US" dirty="0"/>
              <a:t> constraint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F3E20-CA75-CF4A-BD92-93379F653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50600" cy="4351338"/>
          </a:xfrm>
        </p:spPr>
        <p:txBody>
          <a:bodyPr/>
          <a:lstStyle/>
          <a:p>
            <a:r>
              <a:rPr lang="en-US" dirty="0"/>
              <a:t>Make use of regularization; recall: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Convert the hard-constraint optimization to an equivalent soft-constraint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AD40D6-B36C-8C4C-877A-530503837A11}"/>
              </a:ext>
            </a:extLst>
          </p:cNvPr>
          <p:cNvSpPr/>
          <p:nvPr/>
        </p:nvSpPr>
        <p:spPr>
          <a:xfrm>
            <a:off x="1316337" y="2385467"/>
            <a:ext cx="9135762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ff3"/>
              </a:rPr>
              <a:t>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ff3"/>
              </a:rPr>
              <a:t>dding extra terms in the objective function that can be thought of as corresponding to a </a:t>
            </a:r>
            <a:r>
              <a:rPr lang="en-US" sz="2000" b="1" i="0" u="sng" dirty="0">
                <a:solidFill>
                  <a:srgbClr val="0432FF"/>
                </a:solidFill>
                <a:effectLst/>
                <a:latin typeface="ff3"/>
              </a:rPr>
              <a:t>soft constraint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ff3"/>
              </a:rPr>
              <a:t>on the parameter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474D81-41AC-6147-929B-A4D3865EE808}"/>
                  </a:ext>
                </a:extLst>
              </p:cNvPr>
              <p:cNvSpPr txBox="1"/>
              <p:nvPr/>
            </p:nvSpPr>
            <p:spPr>
              <a:xfrm>
                <a:off x="2462852" y="4109415"/>
                <a:ext cx="7295074" cy="192911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b="0" dirty="0"/>
              </a:p>
              <a:p>
                <a:r>
                  <a:rPr lang="en-US" sz="3200" dirty="0"/>
                  <a:t>for some regularization strength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474D81-41AC-6147-929B-A4D3865EE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852" y="4109415"/>
                <a:ext cx="7295074" cy="1929118"/>
              </a:xfrm>
              <a:prstGeom prst="rect">
                <a:avLst/>
              </a:prstGeom>
              <a:blipFill>
                <a:blip r:embed="rId3"/>
                <a:stretch>
                  <a:fillRect l="-1903" t="-80000" b="-96129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A3B5BE4F-2237-E946-AD37-561D90465319}"/>
              </a:ext>
            </a:extLst>
          </p:cNvPr>
          <p:cNvSpPr/>
          <p:nvPr/>
        </p:nvSpPr>
        <p:spPr>
          <a:xfrm>
            <a:off x="4462155" y="6176963"/>
            <a:ext cx="3267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(Unconditionally constrained)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32DF42-7D95-1E48-922D-6021F7B884F6}"/>
              </a:ext>
            </a:extLst>
          </p:cNvPr>
          <p:cNvSpPr/>
          <p:nvPr/>
        </p:nvSpPr>
        <p:spPr>
          <a:xfrm>
            <a:off x="7821967" y="6176963"/>
            <a:ext cx="3717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  <a:sym typeface="Wingdings" pitchFamily="2" charset="2"/>
              </a:rPr>
              <a:t> </a:t>
            </a:r>
            <a:r>
              <a:rPr lang="en-US" sz="2400" b="1" u="sng" dirty="0">
                <a:solidFill>
                  <a:srgbClr val="0432FF"/>
                </a:solidFill>
              </a:rPr>
              <a:t>Smooth &amp; differentiable</a:t>
            </a:r>
            <a:r>
              <a:rPr lang="en-US" sz="2400" b="1" dirty="0">
                <a:solidFill>
                  <a:srgbClr val="0432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571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53AA8B-A351-E147-94B0-B562116D6C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Proposed Approach</a:t>
            </a:r>
            <a:br>
              <a:rPr lang="en-US" b="1" dirty="0"/>
            </a:br>
            <a:r>
              <a:rPr lang="en-US" dirty="0"/>
              <a:t>Periodic Regularization: </a:t>
            </a:r>
            <a:r>
              <a:rPr lang="en-US" b="1" dirty="0"/>
              <a:t>SinReQ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264EA1-8EF4-054D-BFF2-E8DFC4541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801" y="1817688"/>
            <a:ext cx="7606610" cy="32264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5E5E7C-275E-EB49-B4BD-B5C82A49F2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561"/>
          <a:stretch/>
        </p:blipFill>
        <p:spPr>
          <a:xfrm>
            <a:off x="5789" y="2632507"/>
            <a:ext cx="4338301" cy="12023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E57F46-8E12-8744-8650-AF7A77F87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006" y="3657600"/>
            <a:ext cx="2683565" cy="76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766AE6-424F-3B42-9F92-0A4484329C1B}"/>
                  </a:ext>
                </a:extLst>
              </p:cNvPr>
              <p:cNvSpPr txBox="1"/>
              <p:nvPr/>
            </p:nvSpPr>
            <p:spPr>
              <a:xfrm>
                <a:off x="2849571" y="3834825"/>
                <a:ext cx="14380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766AE6-424F-3B42-9F92-0A4484329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571" y="3834825"/>
                <a:ext cx="1438086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665C8A29-482D-B04A-BB87-2E96D60CEC00}"/>
              </a:ext>
            </a:extLst>
          </p:cNvPr>
          <p:cNvSpPr/>
          <p:nvPr/>
        </p:nvSpPr>
        <p:spPr>
          <a:xfrm>
            <a:off x="646541" y="5148137"/>
            <a:ext cx="10898917" cy="138499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/>
              <a:t>SinReQ exploits the </a:t>
            </a:r>
            <a:r>
              <a:rPr lang="en-US" sz="2800" i="1" dirty="0">
                <a:solidFill>
                  <a:srgbClr val="0432FF"/>
                </a:solidFill>
              </a:rPr>
              <a:t>periodicity</a:t>
            </a:r>
            <a:r>
              <a:rPr lang="en-US" sz="2800" dirty="0"/>
              <a:t>, </a:t>
            </a:r>
            <a:r>
              <a:rPr lang="en-US" sz="2800" i="1" dirty="0">
                <a:solidFill>
                  <a:srgbClr val="0432FF"/>
                </a:solidFill>
              </a:rPr>
              <a:t>differentiability</a:t>
            </a:r>
            <a:r>
              <a:rPr lang="en-US" sz="2800" dirty="0"/>
              <a:t>, and the desired </a:t>
            </a:r>
            <a:r>
              <a:rPr lang="en-US" sz="2800" i="1" dirty="0">
                <a:solidFill>
                  <a:srgbClr val="0432FF"/>
                </a:solidFill>
              </a:rPr>
              <a:t>convexity</a:t>
            </a:r>
            <a:r>
              <a:rPr lang="en-US" sz="2800" dirty="0"/>
              <a:t> profile in sinusoidal functions to automatically propel weights towards values that are inherently closer to quantization levels. </a:t>
            </a:r>
          </a:p>
        </p:txBody>
      </p:sp>
    </p:spTree>
    <p:extLst>
      <p:ext uri="{BB962C8B-B14F-4D97-AF65-F5344CB8AC3E}">
        <p14:creationId xmlns:p14="http://schemas.microsoft.com/office/powerpoint/2010/main" val="3299755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C934C-A3E9-0244-949E-3AF69A01B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304842"/>
            <a:ext cx="10515600" cy="703221"/>
          </a:xfrm>
        </p:spPr>
        <p:txBody>
          <a:bodyPr/>
          <a:lstStyle/>
          <a:p>
            <a:r>
              <a:rPr lang="en-US" dirty="0"/>
              <a:t>SinReQ support features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633485-0869-E543-BB6C-03581899005F}"/>
              </a:ext>
            </a:extLst>
          </p:cNvPr>
          <p:cNvGrpSpPr/>
          <p:nvPr/>
        </p:nvGrpSpPr>
        <p:grpSpPr>
          <a:xfrm>
            <a:off x="787400" y="1763776"/>
            <a:ext cx="4267200" cy="2476268"/>
            <a:chOff x="1358900" y="1763776"/>
            <a:chExt cx="4267200" cy="247626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45B7628-EE46-8A4E-9BDB-760DF69B52F0}"/>
                </a:ext>
              </a:extLst>
            </p:cNvPr>
            <p:cNvSpPr/>
            <p:nvPr/>
          </p:nvSpPr>
          <p:spPr>
            <a:xfrm>
              <a:off x="3294138" y="3901490"/>
              <a:ext cx="8260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Weight 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36471DF-5D42-ED4F-9275-A50EF75E1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8900" y="1763776"/>
              <a:ext cx="4267200" cy="2266312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96556F9-5D43-4549-8DB5-BCDC6321C34F}"/>
              </a:ext>
            </a:extLst>
          </p:cNvPr>
          <p:cNvSpPr/>
          <p:nvPr/>
        </p:nvSpPr>
        <p:spPr>
          <a:xfrm>
            <a:off x="250449" y="1201296"/>
            <a:ext cx="5604355" cy="46166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Support for arbitrary-bitwidth quantization </a:t>
            </a:r>
            <a:endParaRPr lang="en-US" sz="2400" dirty="0">
              <a:effectLst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018DC-92B9-904D-8DE7-75B2EE3B30C4}"/>
              </a:ext>
            </a:extLst>
          </p:cNvPr>
          <p:cNvSpPr/>
          <p:nvPr/>
        </p:nvSpPr>
        <p:spPr>
          <a:xfrm>
            <a:off x="6101362" y="1201295"/>
            <a:ext cx="5840189" cy="46166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Support for arbitrary quantization techniques</a:t>
            </a:r>
            <a:endParaRPr lang="en-US" sz="2400" dirty="0">
              <a:effectLst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F71816C-CAF5-884D-ADF0-1E03EC6AFE5E}"/>
              </a:ext>
            </a:extLst>
          </p:cNvPr>
          <p:cNvGrpSpPr/>
          <p:nvPr/>
        </p:nvGrpSpPr>
        <p:grpSpPr>
          <a:xfrm>
            <a:off x="836338" y="4254076"/>
            <a:ext cx="4169324" cy="2578720"/>
            <a:chOff x="1407838" y="4254076"/>
            <a:chExt cx="4169324" cy="257872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1A56761-F61A-BC4D-898C-622741370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7838" y="4254076"/>
              <a:ext cx="4169324" cy="2266817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5A823E-3699-304F-ADCF-4F58D0BB33D0}"/>
                </a:ext>
              </a:extLst>
            </p:cNvPr>
            <p:cNvSpPr/>
            <p:nvPr/>
          </p:nvSpPr>
          <p:spPr>
            <a:xfrm>
              <a:off x="3294138" y="6494242"/>
              <a:ext cx="8260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Weight 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7AE064B-EA5E-DE41-A5C3-9CCAC25142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567" r="49701" b="27500"/>
          <a:stretch/>
        </p:blipFill>
        <p:spPr>
          <a:xfrm>
            <a:off x="8839200" y="1907492"/>
            <a:ext cx="3287778" cy="28891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335898-AE7E-2B43-A482-699285B1D6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125" t="13567" b="27500"/>
          <a:stretch/>
        </p:blipFill>
        <p:spPr>
          <a:xfrm>
            <a:off x="5484932" y="1907493"/>
            <a:ext cx="3390811" cy="28891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F3903D-28F8-8C4D-80FD-8E6D7CBAE701}"/>
              </a:ext>
            </a:extLst>
          </p:cNvPr>
          <p:cNvSpPr/>
          <p:nvPr/>
        </p:nvSpPr>
        <p:spPr>
          <a:xfrm>
            <a:off x="9429336" y="4776430"/>
            <a:ext cx="17348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Mid-tread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E8AC86-B81B-0840-A074-AF3508C1670E}"/>
              </a:ext>
            </a:extLst>
          </p:cNvPr>
          <p:cNvSpPr/>
          <p:nvPr/>
        </p:nvSpPr>
        <p:spPr>
          <a:xfrm>
            <a:off x="6224020" y="4744874"/>
            <a:ext cx="1481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Mid-rise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F19E7EE-FAB6-DC40-A42C-9960BF843159}"/>
                  </a:ext>
                </a:extLst>
              </p:cNvPr>
              <p:cNvSpPr txBox="1"/>
              <p:nvPr/>
            </p:nvSpPr>
            <p:spPr>
              <a:xfrm>
                <a:off x="6224020" y="5477646"/>
                <a:ext cx="12847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F19E7EE-FAB6-DC40-A42C-9960BF843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020" y="5477646"/>
                <a:ext cx="1284711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DB07CDD-E429-3343-A7A8-DDDF25EA30F6}"/>
                  </a:ext>
                </a:extLst>
              </p:cNvPr>
              <p:cNvSpPr txBox="1"/>
              <p:nvPr/>
            </p:nvSpPr>
            <p:spPr>
              <a:xfrm>
                <a:off x="9367698" y="5307857"/>
                <a:ext cx="1845954" cy="978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𝑠𝑡𝑒𝑝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DB07CDD-E429-3343-A7A8-DDDF25EA3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698" y="5307857"/>
                <a:ext cx="1845954" cy="978601"/>
              </a:xfrm>
              <a:prstGeom prst="rect">
                <a:avLst/>
              </a:prstGeom>
              <a:blipFill>
                <a:blip r:embed="rId7"/>
                <a:stretch>
                  <a:fillRect r="-685" b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128FB845-C6FD-C947-9363-1215161121FD}"/>
              </a:ext>
            </a:extLst>
          </p:cNvPr>
          <p:cNvSpPr/>
          <p:nvPr/>
        </p:nvSpPr>
        <p:spPr>
          <a:xfrm>
            <a:off x="9176181" y="6229992"/>
            <a:ext cx="2613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(0 is not included as a quantization level)</a:t>
            </a:r>
          </a:p>
        </p:txBody>
      </p:sp>
    </p:spTree>
    <p:extLst>
      <p:ext uri="{BB962C8B-B14F-4D97-AF65-F5344CB8AC3E}">
        <p14:creationId xmlns:p14="http://schemas.microsoft.com/office/powerpoint/2010/main" val="78986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8EC6EA-5172-2D4D-9B22-6DA4942D0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3357" y="0"/>
            <a:ext cx="10703011" cy="68735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63D8CA-8636-1441-A90D-26319FC1936D}"/>
              </a:ext>
            </a:extLst>
          </p:cNvPr>
          <p:cNvSpPr/>
          <p:nvPr/>
        </p:nvSpPr>
        <p:spPr>
          <a:xfrm>
            <a:off x="494270" y="506627"/>
            <a:ext cx="6833287" cy="593124"/>
          </a:xfrm>
          <a:prstGeom prst="rect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32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6826C0-40C4-1843-AD04-BE44A4615994}"/>
              </a:ext>
            </a:extLst>
          </p:cNvPr>
          <p:cNvSpPr/>
          <p:nvPr/>
        </p:nvSpPr>
        <p:spPr>
          <a:xfrm>
            <a:off x="7527326" y="119104"/>
            <a:ext cx="3970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srgbClr val="0432FF"/>
                </a:solidFill>
              </a:rPr>
              <a:t>Start by setting the quantization bitwidth and the regularization strength </a:t>
            </a:r>
          </a:p>
          <a:p>
            <a:pPr lvl="0" algn="ctr">
              <a:defRPr/>
            </a:pPr>
            <a:r>
              <a:rPr lang="en-US" dirty="0">
                <a:solidFill>
                  <a:srgbClr val="0432FF"/>
                </a:solidFill>
              </a:rPr>
              <a:t>(Possibly could be per layer assignment)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87EE80-7AC8-084A-8A85-FED02ED7BA5A}"/>
              </a:ext>
            </a:extLst>
          </p:cNvPr>
          <p:cNvSpPr/>
          <p:nvPr/>
        </p:nvSpPr>
        <p:spPr>
          <a:xfrm>
            <a:off x="494269" y="1684637"/>
            <a:ext cx="6499655" cy="687859"/>
          </a:xfrm>
          <a:prstGeom prst="rect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9F9638-3730-554D-9496-A8C57EDA9293}"/>
              </a:ext>
            </a:extLst>
          </p:cNvPr>
          <p:cNvSpPr/>
          <p:nvPr/>
        </p:nvSpPr>
        <p:spPr>
          <a:xfrm>
            <a:off x="6173365" y="1315305"/>
            <a:ext cx="6018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0432FF"/>
                </a:solidFill>
              </a:rPr>
              <a:t>Based on the quantization technique, calculate step and delta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3B5249-43F7-6B4C-B91D-4D1AECCEE246}"/>
              </a:ext>
            </a:extLst>
          </p:cNvPr>
          <p:cNvSpPr/>
          <p:nvPr/>
        </p:nvSpPr>
        <p:spPr>
          <a:xfrm>
            <a:off x="494269" y="2900097"/>
            <a:ext cx="6499655" cy="625326"/>
          </a:xfrm>
          <a:prstGeom prst="rect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04FFD7-3471-2246-A022-B343B9A89148}"/>
              </a:ext>
            </a:extLst>
          </p:cNvPr>
          <p:cNvSpPr/>
          <p:nvPr/>
        </p:nvSpPr>
        <p:spPr>
          <a:xfrm>
            <a:off x="7071256" y="3067459"/>
            <a:ext cx="4523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0432FF"/>
                </a:solidFill>
              </a:rPr>
              <a:t>For each layer, calculate the SinReQ loss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0ABF20-EB9C-4544-B3CC-D55D4338955D}"/>
              </a:ext>
            </a:extLst>
          </p:cNvPr>
          <p:cNvSpPr/>
          <p:nvPr/>
        </p:nvSpPr>
        <p:spPr>
          <a:xfrm>
            <a:off x="494269" y="6090928"/>
            <a:ext cx="10602099" cy="625326"/>
          </a:xfrm>
          <a:prstGeom prst="rect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9F53C9-65EE-5C49-B5ED-A526E17345B6}"/>
              </a:ext>
            </a:extLst>
          </p:cNvPr>
          <p:cNvSpPr/>
          <p:nvPr/>
        </p:nvSpPr>
        <p:spPr>
          <a:xfrm>
            <a:off x="6932211" y="5287269"/>
            <a:ext cx="5160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0432FF"/>
                </a:solidFill>
              </a:rPr>
              <a:t>Sum up losses across all layers and add to the original objective and send to the optimizer to minimize</a:t>
            </a:r>
          </a:p>
        </p:txBody>
      </p:sp>
    </p:spTree>
    <p:extLst>
      <p:ext uri="{BB962C8B-B14F-4D97-AF65-F5344CB8AC3E}">
        <p14:creationId xmlns:p14="http://schemas.microsoft.com/office/powerpoint/2010/main" val="267486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02B0D-EB91-044D-8E67-3755344AB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52" y="102995"/>
            <a:ext cx="10515600" cy="1325563"/>
          </a:xfrm>
        </p:spPr>
        <p:txBody>
          <a:bodyPr/>
          <a:lstStyle/>
          <a:p>
            <a:r>
              <a:rPr lang="en-US" dirty="0"/>
              <a:t>Experimental Results (2)</a:t>
            </a:r>
            <a:br>
              <a:rPr lang="en-US" dirty="0"/>
            </a:b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E5A7E0A-569E-8D48-8169-940A7105D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1373260"/>
            <a:ext cx="11163667" cy="552522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55505CE-4242-FF43-80FF-906D56F713B4}"/>
              </a:ext>
            </a:extLst>
          </p:cNvPr>
          <p:cNvSpPr/>
          <p:nvPr/>
        </p:nvSpPr>
        <p:spPr>
          <a:xfrm>
            <a:off x="1673224" y="765776"/>
            <a:ext cx="8639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MSSBX10"/>
              </a:rPr>
              <a:t>Evolution of weight distributions over training epochs (with the proposed regularization) at different layers and bitwidths: </a:t>
            </a:r>
            <a:r>
              <a:rPr lang="en-US" sz="2400" b="1" u="sng" dirty="0">
                <a:latin typeface="CMSSBX10"/>
              </a:rPr>
              <a:t>CIFAR10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433503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02B0D-EB91-044D-8E67-3755344AB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52" y="-144289"/>
            <a:ext cx="10515600" cy="1325563"/>
          </a:xfrm>
        </p:spPr>
        <p:txBody>
          <a:bodyPr/>
          <a:lstStyle/>
          <a:p>
            <a:r>
              <a:rPr lang="en-US" dirty="0"/>
              <a:t>Experimental Results (3)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812E1E-7D45-FC4F-91C6-B016EAE43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48" y="1486518"/>
            <a:ext cx="10721172" cy="53714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779F40-3D2E-D549-956D-58933EF98570}"/>
              </a:ext>
            </a:extLst>
          </p:cNvPr>
          <p:cNvSpPr/>
          <p:nvPr/>
        </p:nvSpPr>
        <p:spPr>
          <a:xfrm>
            <a:off x="1990725" y="765776"/>
            <a:ext cx="8210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MSSBX10"/>
              </a:rPr>
              <a:t>Evolution of weight distributions over training epochs (with the proposed regularization) at different layers and bitwidths: </a:t>
            </a:r>
            <a:r>
              <a:rPr lang="en-US" sz="2400" b="1" u="sng" dirty="0">
                <a:latin typeface="CMSSBX10"/>
              </a:rPr>
              <a:t>SVHN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1336618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AFE9E-047D-744E-AE55-8934F43D4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64496"/>
            <a:ext cx="10515600" cy="1325563"/>
          </a:xfrm>
        </p:spPr>
        <p:txBody>
          <a:bodyPr/>
          <a:lstStyle/>
          <a:p>
            <a:r>
              <a:rPr lang="en-US" dirty="0"/>
              <a:t>Experimental Results (4)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14432C-00D2-F742-8B16-5EB5FAF25900}"/>
              </a:ext>
            </a:extLst>
          </p:cNvPr>
          <p:cNvSpPr/>
          <p:nvPr/>
        </p:nvSpPr>
        <p:spPr>
          <a:xfrm>
            <a:off x="527050" y="5203596"/>
            <a:ext cx="11137900" cy="156966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MSS10"/>
              </a:rPr>
              <a:t>SinReQ</a:t>
            </a:r>
            <a:r>
              <a:rPr lang="en-US" sz="2400" dirty="0">
                <a:latin typeface="CMSS10"/>
              </a:rPr>
              <a:t> </a:t>
            </a:r>
            <a:r>
              <a:rPr lang="en-US" sz="2400" dirty="0">
                <a:latin typeface="NimbusRomNo9L"/>
              </a:rPr>
              <a:t>closes the accuracy gap between </a:t>
            </a:r>
            <a:r>
              <a:rPr lang="en-US" sz="2400" dirty="0" err="1">
                <a:solidFill>
                  <a:srgbClr val="0432FF"/>
                </a:solidFill>
                <a:latin typeface="NimbusRomNo9L"/>
              </a:rPr>
              <a:t>DoReFa</a:t>
            </a:r>
            <a:r>
              <a:rPr lang="en-US" sz="2400" dirty="0">
                <a:latin typeface="NimbusRomNo9L"/>
              </a:rPr>
              <a:t> and </a:t>
            </a:r>
            <a:r>
              <a:rPr lang="en-US" sz="2400" dirty="0">
                <a:solidFill>
                  <a:srgbClr val="0432FF"/>
                </a:solidFill>
                <a:latin typeface="NimbusRomNo9L"/>
              </a:rPr>
              <a:t>WRPN</a:t>
            </a:r>
            <a:r>
              <a:rPr lang="en-US" sz="2400" dirty="0">
                <a:latin typeface="NimbusRomNo9L"/>
              </a:rPr>
              <a:t>, and the full-precision runs by </a:t>
            </a:r>
            <a:r>
              <a:rPr lang="en-US" sz="2400" dirty="0">
                <a:solidFill>
                  <a:srgbClr val="0432FF"/>
                </a:solidFill>
                <a:latin typeface="NimbusRomNo9L"/>
              </a:rPr>
              <a:t>35.7%</a:t>
            </a:r>
            <a:r>
              <a:rPr lang="en-US" sz="2400" dirty="0">
                <a:latin typeface="NimbusRomNo9L"/>
              </a:rPr>
              <a:t> and </a:t>
            </a:r>
            <a:r>
              <a:rPr lang="en-US" sz="2400" dirty="0">
                <a:solidFill>
                  <a:srgbClr val="0432FF"/>
                </a:solidFill>
                <a:latin typeface="NimbusRomNo9L"/>
              </a:rPr>
              <a:t>37.1%</a:t>
            </a:r>
            <a:r>
              <a:rPr lang="en-US" sz="2400" dirty="0">
                <a:latin typeface="NimbusRomNo9L"/>
              </a:rPr>
              <a:t>, respectively.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NimbusRomNo9L"/>
              </a:rPr>
              <a:t>That is improving the absolute accuracy of </a:t>
            </a:r>
            <a:r>
              <a:rPr lang="en-US" sz="2400" dirty="0" err="1">
                <a:latin typeface="NimbusRomNo9L"/>
              </a:rPr>
              <a:t>DoReFa</a:t>
            </a:r>
            <a:r>
              <a:rPr lang="en-US" sz="2400" dirty="0">
                <a:latin typeface="NimbusRomNo9L"/>
              </a:rPr>
              <a:t> and WRPN up to 5.3% and 2.6%, respectively. </a:t>
            </a:r>
            <a:endParaRPr lang="en-US" sz="24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2131955-FC21-E64F-BBDF-556845955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886922"/>
            <a:ext cx="9201150" cy="434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50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33E9473-B7AC-7B4B-8B5E-A65ECC9E2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52" y="102995"/>
            <a:ext cx="10515600" cy="1325563"/>
          </a:xfrm>
        </p:spPr>
        <p:txBody>
          <a:bodyPr/>
          <a:lstStyle/>
          <a:p>
            <a:r>
              <a:rPr lang="en-US" dirty="0"/>
              <a:t>Experimental Results (5)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E23EAF-F51F-714D-8581-3C291DF76E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694"/>
          <a:stretch/>
        </p:blipFill>
        <p:spPr>
          <a:xfrm>
            <a:off x="995326" y="1518147"/>
            <a:ext cx="10201348" cy="36126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7BA686-428C-084E-ADD0-FDAA8CBA00F4}"/>
              </a:ext>
            </a:extLst>
          </p:cNvPr>
          <p:cNvSpPr/>
          <p:nvPr/>
        </p:nvSpPr>
        <p:spPr>
          <a:xfrm>
            <a:off x="3417670" y="1060816"/>
            <a:ext cx="5356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Convergence Behavior: Fine-tuning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24E728-09F5-F041-AB5B-EF2FB4C32B1B}"/>
              </a:ext>
            </a:extLst>
          </p:cNvPr>
          <p:cNvSpPr/>
          <p:nvPr/>
        </p:nvSpPr>
        <p:spPr>
          <a:xfrm>
            <a:off x="270452" y="5537890"/>
            <a:ext cx="11483078" cy="83099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NimbusRomNo9L"/>
              </a:rPr>
              <a:t>Regularization loss (</a:t>
            </a:r>
            <a:r>
              <a:rPr lang="en-US" sz="2400" dirty="0">
                <a:latin typeface="CMSS10"/>
              </a:rPr>
              <a:t>SinReQ </a:t>
            </a:r>
            <a:r>
              <a:rPr lang="en-US" sz="2400" dirty="0">
                <a:latin typeface="NimbusRomNo9L"/>
              </a:rPr>
              <a:t>Loss) is minimized across the finetuning epochs while the accuracy is maximized validating the ability of optimizing the two objectives simultaneously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9E801F-220B-EA4E-ADB3-48D5F8F57ADB}"/>
              </a:ext>
            </a:extLst>
          </p:cNvPr>
          <p:cNvSpPr txBox="1"/>
          <p:nvPr/>
        </p:nvSpPr>
        <p:spPr>
          <a:xfrm>
            <a:off x="2649744" y="3860800"/>
            <a:ext cx="1731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(a) CIFAR-10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6A0402-11DB-7E45-899C-D3102D2BA47B}"/>
              </a:ext>
            </a:extLst>
          </p:cNvPr>
          <p:cNvSpPr txBox="1"/>
          <p:nvPr/>
        </p:nvSpPr>
        <p:spPr>
          <a:xfrm>
            <a:off x="7810502" y="3860799"/>
            <a:ext cx="1332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(b) SVHN</a:t>
            </a:r>
          </a:p>
        </p:txBody>
      </p:sp>
    </p:spTree>
    <p:extLst>
      <p:ext uri="{BB962C8B-B14F-4D97-AF65-F5344CB8AC3E}">
        <p14:creationId xmlns:p14="http://schemas.microsoft.com/office/powerpoint/2010/main" val="2206696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15931-FBB0-054E-8A50-48AD2515D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A04CE-89BD-0342-B1C1-BB214D7AC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proposed a new approach in which sinusoidal regularization terms are used to push the weight values closer to the quantized levels</a:t>
            </a:r>
          </a:p>
          <a:p>
            <a:r>
              <a:rPr lang="en-US" dirty="0"/>
              <a:t>This proposed mathematical approach is versatile and augments other quantized training algorithms by improving the quality of the network they train</a:t>
            </a:r>
          </a:p>
          <a:p>
            <a:r>
              <a:rPr lang="en-US" dirty="0"/>
              <a:t>While this technique consistently improves the accuracy, SinReQ does not require changes to the base training algorithm or the neural network topology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203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23BB19-68C2-BF4A-87F0-9DED8FA28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52" y="102995"/>
            <a:ext cx="10515600" cy="1325563"/>
          </a:xfrm>
        </p:spPr>
        <p:txBody>
          <a:bodyPr/>
          <a:lstStyle/>
          <a:p>
            <a:r>
              <a:rPr lang="en-US" dirty="0"/>
              <a:t>Experimental Results (6)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29155-3EA8-E24C-8D2B-41EE19E7D79C}"/>
              </a:ext>
            </a:extLst>
          </p:cNvPr>
          <p:cNvSpPr/>
          <p:nvPr/>
        </p:nvSpPr>
        <p:spPr>
          <a:xfrm>
            <a:off x="2930587" y="1166948"/>
            <a:ext cx="6692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Convergence Behavior: Training from Scratch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F1F1CD-8767-3349-96A1-68B3A2CFB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47" y="1606502"/>
            <a:ext cx="10699555" cy="4275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F60BE7C-6D92-1344-8558-953B245E134C}"/>
                  </a:ext>
                </a:extLst>
              </p:cNvPr>
              <p:cNvSpPr/>
              <p:nvPr/>
            </p:nvSpPr>
            <p:spPr>
              <a:xfrm>
                <a:off x="3503659" y="2913267"/>
                <a:ext cx="202459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6% accuracy </a:t>
                </a:r>
              </a:p>
              <a:p>
                <a:r>
                  <a:rPr lang="en-US" sz="2400" b="1" dirty="0">
                    <a:solidFill>
                      <a:srgbClr val="FF0000"/>
                    </a:solidFill>
                  </a:rPr>
                  <a:t>improvement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F60BE7C-6D92-1344-8558-953B245E13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659" y="2913267"/>
                <a:ext cx="2024593" cy="830997"/>
              </a:xfrm>
              <a:prstGeom prst="rect">
                <a:avLst/>
              </a:prstGeom>
              <a:blipFill>
                <a:blip r:embed="rId4"/>
                <a:stretch>
                  <a:fillRect l="-5031" t="-2985" r="-3774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9C9974C-CF80-054D-AD08-CCB6157B5344}"/>
              </a:ext>
            </a:extLst>
          </p:cNvPr>
          <p:cNvCxnSpPr/>
          <p:nvPr/>
        </p:nvCxnSpPr>
        <p:spPr>
          <a:xfrm>
            <a:off x="5674903" y="2227898"/>
            <a:ext cx="0" cy="28594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>
            <a:extLst>
              <a:ext uri="{FF2B5EF4-FFF2-40B4-BE49-F238E27FC236}">
                <a16:creationId xmlns:a16="http://schemas.microsoft.com/office/drawing/2014/main" id="{8AC39C5F-86C7-F04E-BD8C-C617429DB562}"/>
              </a:ext>
            </a:extLst>
          </p:cNvPr>
          <p:cNvSpPr/>
          <p:nvPr/>
        </p:nvSpPr>
        <p:spPr>
          <a:xfrm>
            <a:off x="4657415" y="2345204"/>
            <a:ext cx="949565" cy="644297"/>
          </a:xfrm>
          <a:custGeom>
            <a:avLst/>
            <a:gdLst>
              <a:gd name="connsiteX0" fmla="*/ 643094 w 643094"/>
              <a:gd name="connsiteY0" fmla="*/ 11251 h 347871"/>
              <a:gd name="connsiteX1" fmla="*/ 246184 w 643094"/>
              <a:gd name="connsiteY1" fmla="*/ 41396 h 347871"/>
              <a:gd name="connsiteX2" fmla="*/ 0 w 643094"/>
              <a:gd name="connsiteY2" fmla="*/ 347871 h 34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094" h="347871">
                <a:moveTo>
                  <a:pt x="643094" y="11251"/>
                </a:moveTo>
                <a:cubicBezTo>
                  <a:pt x="498230" y="-1728"/>
                  <a:pt x="353366" y="-14707"/>
                  <a:pt x="246184" y="41396"/>
                </a:cubicBezTo>
                <a:cubicBezTo>
                  <a:pt x="139002" y="97499"/>
                  <a:pt x="82899" y="263297"/>
                  <a:pt x="0" y="347871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0C66397-8060-EC42-9AB1-DAD0CA958F39}"/>
                  </a:ext>
                </a:extLst>
              </p:cNvPr>
              <p:cNvSpPr txBox="1"/>
              <p:nvPr/>
            </p:nvSpPr>
            <p:spPr>
              <a:xfrm>
                <a:off x="420154" y="5794361"/>
                <a:ext cx="11351692" cy="95410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Training from scratch in the presence of SinReQ achieves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800" dirty="0">
                    <a:solidFill>
                      <a:srgbClr val="0432FF"/>
                    </a:solidFill>
                  </a:rPr>
                  <a:t>6%</a:t>
                </a:r>
                <a:r>
                  <a:rPr lang="en-US" sz="2800" dirty="0"/>
                  <a:t> accuracy improvement as compared to training without SinReQ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0C66397-8060-EC42-9AB1-DAD0CA958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54" y="5794361"/>
                <a:ext cx="11351692" cy="954107"/>
              </a:xfrm>
              <a:prstGeom prst="rect">
                <a:avLst/>
              </a:prstGeom>
              <a:blipFill>
                <a:blip r:embed="rId5"/>
                <a:stretch>
                  <a:fillRect t="-3797" b="-13924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256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A2999BEE-C022-444B-9F37-6EF2FC919548}"/>
              </a:ext>
            </a:extLst>
          </p:cNvPr>
          <p:cNvCxnSpPr>
            <a:cxnSpLocks/>
            <a:endCxn id="28" idx="1"/>
          </p:cNvCxnSpPr>
          <p:nvPr/>
        </p:nvCxnSpPr>
        <p:spPr>
          <a:xfrm rot="16200000" flipH="1">
            <a:off x="3653211" y="2367063"/>
            <a:ext cx="1146314" cy="270776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260E17B-A3B8-9E4B-8D2A-729265FDB42C}"/>
              </a:ext>
            </a:extLst>
          </p:cNvPr>
          <p:cNvGrpSpPr/>
          <p:nvPr/>
        </p:nvGrpSpPr>
        <p:grpSpPr>
          <a:xfrm>
            <a:off x="4287150" y="2296012"/>
            <a:ext cx="6028591" cy="970116"/>
            <a:chOff x="4262437" y="3153434"/>
            <a:chExt cx="6028591" cy="970116"/>
          </a:xfrm>
        </p:grpSpPr>
        <p:sp>
          <p:nvSpPr>
            <p:cNvPr id="52" name="Down Arrow 51">
              <a:extLst>
                <a:ext uri="{FF2B5EF4-FFF2-40B4-BE49-F238E27FC236}">
                  <a16:creationId xmlns:a16="http://schemas.microsoft.com/office/drawing/2014/main" id="{11F44852-AD83-894A-9C65-C5DA743ADC7F}"/>
                </a:ext>
              </a:extLst>
            </p:cNvPr>
            <p:cNvSpPr/>
            <p:nvPr/>
          </p:nvSpPr>
          <p:spPr>
            <a:xfrm rot="10800000">
              <a:off x="9587633" y="3153434"/>
              <a:ext cx="703395" cy="638503"/>
            </a:xfrm>
            <a:prstGeom prst="downArrow">
              <a:avLst/>
            </a:prstGeom>
            <a:solidFill>
              <a:schemeClr val="accent6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8AFFBF-6AFA-C849-B50A-9E2C5C967F44}"/>
                </a:ext>
              </a:extLst>
            </p:cNvPr>
            <p:cNvSpPr/>
            <p:nvPr/>
          </p:nvSpPr>
          <p:spPr>
            <a:xfrm>
              <a:off x="4262437" y="3791938"/>
              <a:ext cx="5851951" cy="331612"/>
            </a:xfrm>
            <a:prstGeom prst="rect">
              <a:avLst/>
            </a:prstGeom>
            <a:solidFill>
              <a:schemeClr val="accent6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Down Arrow 50">
            <a:extLst>
              <a:ext uri="{FF2B5EF4-FFF2-40B4-BE49-F238E27FC236}">
                <a16:creationId xmlns:a16="http://schemas.microsoft.com/office/drawing/2014/main" id="{0FE8C09E-F929-5240-893B-88A5D560A319}"/>
              </a:ext>
            </a:extLst>
          </p:cNvPr>
          <p:cNvSpPr/>
          <p:nvPr/>
        </p:nvSpPr>
        <p:spPr>
          <a:xfrm rot="10800000">
            <a:off x="10918620" y="2275537"/>
            <a:ext cx="703395" cy="2088471"/>
          </a:xfrm>
          <a:prstGeom prst="downArrow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C55322C-DF67-8545-9EE8-66DC55B8B43F}"/>
              </a:ext>
            </a:extLst>
          </p:cNvPr>
          <p:cNvSpPr/>
          <p:nvPr/>
        </p:nvSpPr>
        <p:spPr>
          <a:xfrm>
            <a:off x="7768917" y="4358849"/>
            <a:ext cx="3666329" cy="331612"/>
          </a:xfrm>
          <a:prstGeom prst="rect">
            <a:avLst/>
          </a:prstGeom>
          <a:solidFill>
            <a:schemeClr val="accent2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D077B7-1862-3143-8487-A56B711F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624"/>
            <a:ext cx="1688020" cy="680725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Scope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3A1D8C-37D7-244C-91F8-357F009CB3F9}"/>
              </a:ext>
            </a:extLst>
          </p:cNvPr>
          <p:cNvSpPr/>
          <p:nvPr/>
        </p:nvSpPr>
        <p:spPr>
          <a:xfrm>
            <a:off x="9467154" y="1442277"/>
            <a:ext cx="2317339" cy="89452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Inference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ED9D3-6C8C-1741-9362-1A333E324596}"/>
              </a:ext>
            </a:extLst>
          </p:cNvPr>
          <p:cNvSpPr/>
          <p:nvPr/>
        </p:nvSpPr>
        <p:spPr>
          <a:xfrm>
            <a:off x="2552476" y="1442277"/>
            <a:ext cx="1378586" cy="89452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Model Initialization </a:t>
            </a:r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id="{EA67D1EE-3759-A345-AB41-CC9C9A48DCCA}"/>
              </a:ext>
            </a:extLst>
          </p:cNvPr>
          <p:cNvSpPr/>
          <p:nvPr/>
        </p:nvSpPr>
        <p:spPr>
          <a:xfrm>
            <a:off x="1098050" y="1442277"/>
            <a:ext cx="1023730" cy="894522"/>
          </a:xfrm>
          <a:prstGeom prst="can">
            <a:avLst/>
          </a:prstGeom>
          <a:pattFill prst="pct70">
            <a:fgClr>
              <a:schemeClr val="bg1"/>
            </a:fgClr>
            <a:bgClr>
              <a:schemeClr val="tx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Dataset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DADAA7-F916-1449-98EB-02AE85D481FA}"/>
              </a:ext>
            </a:extLst>
          </p:cNvPr>
          <p:cNvSpPr/>
          <p:nvPr/>
        </p:nvSpPr>
        <p:spPr>
          <a:xfrm>
            <a:off x="4361756" y="1442277"/>
            <a:ext cx="1292087" cy="89452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Training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9C5575-014F-DD4B-9008-03D837C18DCB}"/>
              </a:ext>
            </a:extLst>
          </p:cNvPr>
          <p:cNvSpPr/>
          <p:nvPr/>
        </p:nvSpPr>
        <p:spPr>
          <a:xfrm>
            <a:off x="6084538" y="1442277"/>
            <a:ext cx="1292087" cy="89452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FP </a:t>
            </a:r>
          </a:p>
          <a:p>
            <a:pPr algn="ctr"/>
            <a:r>
              <a:rPr lang="en-US" dirty="0"/>
              <a:t>Trained Model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CE596FD-3ACF-E642-9281-281510BE0DB5}"/>
                  </a:ext>
                </a:extLst>
              </p14:cNvPr>
              <p14:cNvContentPartPr/>
              <p14:nvPr/>
            </p14:nvContentPartPr>
            <p14:xfrm>
              <a:off x="676125" y="1354637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CE596FD-3ACF-E642-9281-281510BE0D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125" y="1246997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9CE8C55-C6C2-3243-A82A-0C361CA23344}"/>
              </a:ext>
            </a:extLst>
          </p:cNvPr>
          <p:cNvCxnSpPr/>
          <p:nvPr/>
        </p:nvCxnSpPr>
        <p:spPr>
          <a:xfrm>
            <a:off x="2121780" y="1929294"/>
            <a:ext cx="4306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14DE8EE-7774-D24D-9887-A227B699CA16}"/>
              </a:ext>
            </a:extLst>
          </p:cNvPr>
          <p:cNvCxnSpPr/>
          <p:nvPr/>
        </p:nvCxnSpPr>
        <p:spPr>
          <a:xfrm>
            <a:off x="3931061" y="1929294"/>
            <a:ext cx="4306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3C91980-3480-5149-A603-C40AB50977FD}"/>
              </a:ext>
            </a:extLst>
          </p:cNvPr>
          <p:cNvCxnSpPr/>
          <p:nvPr/>
        </p:nvCxnSpPr>
        <p:spPr>
          <a:xfrm>
            <a:off x="5653843" y="1929294"/>
            <a:ext cx="4306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70F40B7-1C3B-B74C-AC51-EA8A49270BE0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7376625" y="1879599"/>
            <a:ext cx="2090529" cy="99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35CE2CBE-98FB-484C-B221-8B665611EA40}"/>
              </a:ext>
            </a:extLst>
          </p:cNvPr>
          <p:cNvSpPr/>
          <p:nvPr/>
        </p:nvSpPr>
        <p:spPr>
          <a:xfrm>
            <a:off x="4361756" y="2628347"/>
            <a:ext cx="1292087" cy="894522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Quantized </a:t>
            </a:r>
          </a:p>
          <a:p>
            <a:pPr algn="ctr"/>
            <a:r>
              <a:rPr lang="en-US" dirty="0"/>
              <a:t>Training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1176144-EECF-EC47-8124-5DB7A5EE6902}"/>
              </a:ext>
            </a:extLst>
          </p:cNvPr>
          <p:cNvSpPr/>
          <p:nvPr/>
        </p:nvSpPr>
        <p:spPr>
          <a:xfrm>
            <a:off x="6084538" y="2628347"/>
            <a:ext cx="1292087" cy="894522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Quantized </a:t>
            </a:r>
          </a:p>
          <a:p>
            <a:pPr algn="ctr"/>
            <a:r>
              <a:rPr lang="en-US" dirty="0"/>
              <a:t>Model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6560BD1-2AD3-4E4A-86E4-77B27CC33A1C}"/>
              </a:ext>
            </a:extLst>
          </p:cNvPr>
          <p:cNvCxnSpPr/>
          <p:nvPr/>
        </p:nvCxnSpPr>
        <p:spPr>
          <a:xfrm>
            <a:off x="5653843" y="3115364"/>
            <a:ext cx="4306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B4C5E52D-0DD6-9144-AD5A-34F70A1FE04E}"/>
              </a:ext>
            </a:extLst>
          </p:cNvPr>
          <p:cNvSpPr/>
          <p:nvPr/>
        </p:nvSpPr>
        <p:spPr>
          <a:xfrm>
            <a:off x="7807320" y="4080715"/>
            <a:ext cx="1146499" cy="8945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Quantization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420C68B-F0D1-F540-8811-3E0E668A1197}"/>
              </a:ext>
            </a:extLst>
          </p:cNvPr>
          <p:cNvSpPr/>
          <p:nvPr/>
        </p:nvSpPr>
        <p:spPr>
          <a:xfrm>
            <a:off x="10325763" y="4080715"/>
            <a:ext cx="1292087" cy="8945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Quantized </a:t>
            </a:r>
          </a:p>
          <a:p>
            <a:pPr algn="ctr"/>
            <a:r>
              <a:rPr lang="en-US" sz="1400" dirty="0"/>
              <a:t>Model</a:t>
            </a:r>
          </a:p>
        </p:txBody>
      </p:sp>
      <p:sp>
        <p:nvSpPr>
          <p:cNvPr id="48" name="Down Arrow 47">
            <a:extLst>
              <a:ext uri="{FF2B5EF4-FFF2-40B4-BE49-F238E27FC236}">
                <a16:creationId xmlns:a16="http://schemas.microsoft.com/office/drawing/2014/main" id="{D81CB501-4043-C443-910F-92BD5D91ECC1}"/>
              </a:ext>
            </a:extLst>
          </p:cNvPr>
          <p:cNvSpPr/>
          <p:nvPr/>
        </p:nvSpPr>
        <p:spPr>
          <a:xfrm rot="5400000" flipV="1">
            <a:off x="5474245" y="-1792499"/>
            <a:ext cx="703395" cy="7408324"/>
          </a:xfrm>
          <a:prstGeom prst="downArrow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E67DFE80-6277-B548-B579-86ECDE23F56A}"/>
              </a:ext>
            </a:extLst>
          </p:cNvPr>
          <p:cNvCxnSpPr>
            <a:cxnSpLocks/>
            <a:endCxn id="31" idx="1"/>
          </p:cNvCxnSpPr>
          <p:nvPr/>
        </p:nvCxnSpPr>
        <p:spPr>
          <a:xfrm rot="16200000" flipH="1">
            <a:off x="6402678" y="3123334"/>
            <a:ext cx="2564296" cy="244988"/>
          </a:xfrm>
          <a:prstGeom prst="bentConnector2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D1D470D4-E7B4-824C-8B7E-FC6D2079FC41}"/>
              </a:ext>
            </a:extLst>
          </p:cNvPr>
          <p:cNvCxnSpPr>
            <a:cxnSpLocks/>
          </p:cNvCxnSpPr>
          <p:nvPr/>
        </p:nvCxnSpPr>
        <p:spPr>
          <a:xfrm flipV="1">
            <a:off x="7354984" y="2336799"/>
            <a:ext cx="2601718" cy="738809"/>
          </a:xfrm>
          <a:prstGeom prst="bentConnector2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6FA22E90-AEA3-6145-922B-5E78F92EA5E2}"/>
              </a:ext>
            </a:extLst>
          </p:cNvPr>
          <p:cNvCxnSpPr>
            <a:cxnSpLocks/>
          </p:cNvCxnSpPr>
          <p:nvPr/>
        </p:nvCxnSpPr>
        <p:spPr>
          <a:xfrm rot="16200000" flipV="1">
            <a:off x="10395025" y="3194425"/>
            <a:ext cx="1772577" cy="3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635E8848-31BF-6146-8407-F9C84DD8864B}"/>
              </a:ext>
            </a:extLst>
          </p:cNvPr>
          <p:cNvSpPr txBox="1"/>
          <p:nvPr/>
        </p:nvSpPr>
        <p:spPr>
          <a:xfrm>
            <a:off x="3443119" y="3865764"/>
            <a:ext cx="3812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432FF"/>
                </a:solidFill>
              </a:rPr>
              <a:t>(a) </a:t>
            </a:r>
            <a:r>
              <a:rPr lang="en-US" sz="2000" dirty="0">
                <a:solidFill>
                  <a:srgbClr val="0432FF"/>
                </a:solidFill>
              </a:rPr>
              <a:t>Quantized training from scratch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0926C42-190D-804A-A9A0-31EA6079924B}"/>
              </a:ext>
            </a:extLst>
          </p:cNvPr>
          <p:cNvSpPr txBox="1"/>
          <p:nvPr/>
        </p:nvSpPr>
        <p:spPr>
          <a:xfrm>
            <a:off x="9098640" y="5272063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(b) </a:t>
            </a:r>
            <a:r>
              <a:rPr lang="en-US" dirty="0">
                <a:solidFill>
                  <a:srgbClr val="0432FF"/>
                </a:solidFill>
              </a:rPr>
              <a:t>Fine-tuning</a:t>
            </a:r>
          </a:p>
        </p:txBody>
      </p:sp>
      <p:sp>
        <p:nvSpPr>
          <p:cNvPr id="67" name="Left Brace 66">
            <a:extLst>
              <a:ext uri="{FF2B5EF4-FFF2-40B4-BE49-F238E27FC236}">
                <a16:creationId xmlns:a16="http://schemas.microsoft.com/office/drawing/2014/main" id="{9E1C0CC6-EB1E-0E40-AE1C-BEE1C9EAAAFC}"/>
              </a:ext>
            </a:extLst>
          </p:cNvPr>
          <p:cNvSpPr/>
          <p:nvPr/>
        </p:nvSpPr>
        <p:spPr>
          <a:xfrm rot="16200000" flipV="1">
            <a:off x="5747565" y="2913463"/>
            <a:ext cx="210615" cy="169014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Left Brace 67">
            <a:extLst>
              <a:ext uri="{FF2B5EF4-FFF2-40B4-BE49-F238E27FC236}">
                <a16:creationId xmlns:a16="http://schemas.microsoft.com/office/drawing/2014/main" id="{80C6EED7-B8F2-AE4A-A15F-51F900E56978}"/>
              </a:ext>
            </a:extLst>
          </p:cNvPr>
          <p:cNvSpPr/>
          <p:nvPr/>
        </p:nvSpPr>
        <p:spPr>
          <a:xfrm rot="16200000" flipV="1">
            <a:off x="9291101" y="4338274"/>
            <a:ext cx="210615" cy="169014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58E1815-58B8-F141-A605-9DEAE9BE85C8}"/>
              </a:ext>
            </a:extLst>
          </p:cNvPr>
          <p:cNvSpPr/>
          <p:nvPr/>
        </p:nvSpPr>
        <p:spPr>
          <a:xfrm rot="5400000">
            <a:off x="6296806" y="3218350"/>
            <a:ext cx="2612611" cy="331612"/>
          </a:xfrm>
          <a:prstGeom prst="rect">
            <a:avLst/>
          </a:prstGeom>
          <a:solidFill>
            <a:schemeClr val="accent2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7C8708F-249A-6F40-A9A2-7A2EE5A67E4C}"/>
              </a:ext>
            </a:extLst>
          </p:cNvPr>
          <p:cNvSpPr/>
          <p:nvPr/>
        </p:nvSpPr>
        <p:spPr>
          <a:xfrm rot="5400000">
            <a:off x="3499491" y="2484197"/>
            <a:ext cx="1243706" cy="331612"/>
          </a:xfrm>
          <a:prstGeom prst="rect">
            <a:avLst/>
          </a:prstGeom>
          <a:solidFill>
            <a:schemeClr val="accent6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2280AB4-8E51-2A4D-8D72-D1ED7A4D8168}"/>
              </a:ext>
            </a:extLst>
          </p:cNvPr>
          <p:cNvSpPr txBox="1"/>
          <p:nvPr/>
        </p:nvSpPr>
        <p:spPr>
          <a:xfrm>
            <a:off x="2937213" y="4326766"/>
            <a:ext cx="35634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[1] </a:t>
            </a:r>
            <a:r>
              <a:rPr lang="en-US" sz="1200" b="1" dirty="0" err="1"/>
              <a:t>DoReFa</a:t>
            </a:r>
            <a:r>
              <a:rPr lang="en-US" sz="1200" b="1" dirty="0"/>
              <a:t>-Net: Zhou et. al., 2016</a:t>
            </a:r>
          </a:p>
          <a:p>
            <a:r>
              <a:rPr lang="en-US" sz="1200" b="1" dirty="0"/>
              <a:t>[2] </a:t>
            </a:r>
            <a:r>
              <a:rPr lang="en-US" sz="1200" b="1" dirty="0" err="1"/>
              <a:t>BinaryConnect</a:t>
            </a:r>
            <a:r>
              <a:rPr lang="en-US" sz="1200" b="1" dirty="0"/>
              <a:t>: </a:t>
            </a:r>
            <a:r>
              <a:rPr lang="en-US" sz="1200" b="1" dirty="0" err="1"/>
              <a:t>Courbariaux</a:t>
            </a:r>
            <a:r>
              <a:rPr lang="en-US" sz="1200" b="1" dirty="0"/>
              <a:t> et. al., NeurIPS  2015</a:t>
            </a:r>
          </a:p>
          <a:p>
            <a:r>
              <a:rPr lang="en-US" sz="1200" b="1" dirty="0"/>
              <a:t>[3] BNN: </a:t>
            </a:r>
            <a:r>
              <a:rPr lang="en-US" sz="1200" b="1" dirty="0" err="1"/>
              <a:t>Courbariaux</a:t>
            </a:r>
            <a:r>
              <a:rPr lang="en-US" sz="1200" b="1" dirty="0"/>
              <a:t> et. al., NeurIPS  2016</a:t>
            </a:r>
          </a:p>
          <a:p>
            <a:r>
              <a:rPr lang="en-US" sz="1200" b="1" dirty="0"/>
              <a:t>[4] XNOR: </a:t>
            </a:r>
            <a:r>
              <a:rPr lang="en-US" sz="1200" b="1" dirty="0" err="1"/>
              <a:t>Rastegari</a:t>
            </a:r>
            <a:r>
              <a:rPr lang="en-US" sz="1200" b="1" dirty="0"/>
              <a:t> et. al., ECCV 2016</a:t>
            </a:r>
          </a:p>
          <a:p>
            <a:r>
              <a:rPr lang="en-US" sz="1200" b="1" dirty="0"/>
              <a:t>[5] QNN: </a:t>
            </a:r>
            <a:r>
              <a:rPr lang="en-US" sz="1200" b="1" dirty="0" err="1"/>
              <a:t>Hubara</a:t>
            </a:r>
            <a:r>
              <a:rPr lang="en-US" sz="1200" b="1" dirty="0"/>
              <a:t> et. al., 2016</a:t>
            </a:r>
          </a:p>
          <a:p>
            <a:r>
              <a:rPr lang="en-US" sz="1200" b="1" dirty="0"/>
              <a:t>[6] Gupta et. al., ICML 2015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F906F88-271B-3D44-83D5-A349A3C55072}"/>
              </a:ext>
            </a:extLst>
          </p:cNvPr>
          <p:cNvSpPr/>
          <p:nvPr/>
        </p:nvSpPr>
        <p:spPr>
          <a:xfrm>
            <a:off x="531540" y="6540624"/>
            <a:ext cx="57549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432FF"/>
                </a:solidFill>
              </a:rPr>
              <a:t>[12] SinReQ: </a:t>
            </a:r>
            <a:r>
              <a:rPr lang="en-US" sz="1400" b="1" dirty="0" err="1">
                <a:solidFill>
                  <a:srgbClr val="0432FF"/>
                </a:solidFill>
              </a:rPr>
              <a:t>Elthakeb</a:t>
            </a:r>
            <a:r>
              <a:rPr lang="en-US" sz="1400" b="1" dirty="0">
                <a:solidFill>
                  <a:srgbClr val="0432FF"/>
                </a:solidFill>
              </a:rPr>
              <a:t> et. al., ICML Workshop on Generalization of DL, 2019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164D39A-ADEE-4442-9B0F-290FFC690447}"/>
              </a:ext>
            </a:extLst>
          </p:cNvPr>
          <p:cNvSpPr txBox="1"/>
          <p:nvPr/>
        </p:nvSpPr>
        <p:spPr>
          <a:xfrm>
            <a:off x="6669816" y="5031956"/>
            <a:ext cx="20803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[7] Lin et. al., ICML 2016</a:t>
            </a:r>
          </a:p>
          <a:p>
            <a:r>
              <a:rPr lang="en-US" sz="1200" b="1" dirty="0"/>
              <a:t>[8] Hwang et. al., </a:t>
            </a:r>
            <a:r>
              <a:rPr lang="en-US" sz="1200" b="1" dirty="0" err="1"/>
              <a:t>SiPS</a:t>
            </a:r>
            <a:r>
              <a:rPr lang="en-US" sz="1200" dirty="0"/>
              <a:t> </a:t>
            </a:r>
            <a:r>
              <a:rPr lang="en-US" sz="1200" b="1" dirty="0"/>
              <a:t>2014</a:t>
            </a:r>
          </a:p>
          <a:p>
            <a:r>
              <a:rPr lang="en-US" sz="1200" b="1" dirty="0"/>
              <a:t>[9] Anwar et. al., ICASSP</a:t>
            </a:r>
            <a:r>
              <a:rPr lang="en-US" sz="1200" dirty="0"/>
              <a:t> </a:t>
            </a:r>
            <a:r>
              <a:rPr lang="en-US" sz="1200" b="1" dirty="0"/>
              <a:t>2015</a:t>
            </a:r>
          </a:p>
          <a:p>
            <a:r>
              <a:rPr lang="en-US" sz="1200" b="1" dirty="0"/>
              <a:t>[10] Zhu et. al., ICLR 2017</a:t>
            </a:r>
          </a:p>
          <a:p>
            <a:r>
              <a:rPr lang="en-US" sz="1200" b="1" dirty="0"/>
              <a:t>[11] Zhou et. al., ICLR 2017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C8E53DD-6850-3046-B9AB-E8BB418AB89D}"/>
              </a:ext>
            </a:extLst>
          </p:cNvPr>
          <p:cNvSpPr txBox="1"/>
          <p:nvPr/>
        </p:nvSpPr>
        <p:spPr>
          <a:xfrm>
            <a:off x="4033797" y="992407"/>
            <a:ext cx="3804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Full precision training from scratch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364F67F-BF22-5142-904F-D03B6941E21A}"/>
              </a:ext>
            </a:extLst>
          </p:cNvPr>
          <p:cNvSpPr/>
          <p:nvPr/>
        </p:nvSpPr>
        <p:spPr>
          <a:xfrm>
            <a:off x="9074053" y="4086507"/>
            <a:ext cx="1099742" cy="8945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Fine-tuning 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0DFD5786-42A7-EE44-8086-3FD50B074A17}"/>
              </a:ext>
            </a:extLst>
          </p:cNvPr>
          <p:cNvCxnSpPr/>
          <p:nvPr/>
        </p:nvCxnSpPr>
        <p:spPr>
          <a:xfrm>
            <a:off x="10157156" y="4561904"/>
            <a:ext cx="294170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A0A7A61-B1A7-5B44-8230-DD5A815FEAE6}"/>
              </a:ext>
            </a:extLst>
          </p:cNvPr>
          <p:cNvCxnSpPr/>
          <p:nvPr/>
        </p:nvCxnSpPr>
        <p:spPr>
          <a:xfrm>
            <a:off x="8917098" y="4527976"/>
            <a:ext cx="294170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DCE7C480-6AAE-E643-9F9E-50B81DA0FA49}"/>
              </a:ext>
            </a:extLst>
          </p:cNvPr>
          <p:cNvSpPr/>
          <p:nvPr/>
        </p:nvSpPr>
        <p:spPr>
          <a:xfrm>
            <a:off x="2337127" y="125676"/>
            <a:ext cx="8455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Obtaining a quantized neural network can be divided into two categories: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377D4D3-D813-4041-B771-5A9AB2AEDD7C}"/>
              </a:ext>
            </a:extLst>
          </p:cNvPr>
          <p:cNvSpPr txBox="1"/>
          <p:nvPr/>
        </p:nvSpPr>
        <p:spPr>
          <a:xfrm>
            <a:off x="536547" y="6068692"/>
            <a:ext cx="11081303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SinReQ is a quantization friendly regularization technique that supports both categories</a:t>
            </a:r>
          </a:p>
        </p:txBody>
      </p:sp>
    </p:spTree>
    <p:extLst>
      <p:ext uri="{BB962C8B-B14F-4D97-AF65-F5344CB8AC3E}">
        <p14:creationId xmlns:p14="http://schemas.microsoft.com/office/powerpoint/2010/main" val="192878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0" grpId="0" animBg="1"/>
      <p:bldP spid="28" grpId="0" animBg="1"/>
      <p:bldP spid="29" grpId="0" animBg="1"/>
      <p:bldP spid="31" grpId="0" animBg="1"/>
      <p:bldP spid="32" grpId="0" animBg="1"/>
      <p:bldP spid="65" grpId="0"/>
      <p:bldP spid="66" grpId="0"/>
      <p:bldP spid="67" grpId="0" animBg="1"/>
      <p:bldP spid="68" grpId="0" animBg="1"/>
      <p:bldP spid="72" grpId="0" animBg="1"/>
      <p:bldP spid="73" grpId="0" animBg="1"/>
      <p:bldP spid="75" grpId="0"/>
      <p:bldP spid="76" grpId="0"/>
      <p:bldP spid="78" grpId="0"/>
      <p:bldP spid="82" grpId="0"/>
      <p:bldP spid="85" grpId="0" animBg="1"/>
      <p:bldP spid="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0F065-1FF0-F043-9CA1-8103DA4EA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8636"/>
            <a:ext cx="10515600" cy="1325563"/>
          </a:xfrm>
        </p:spPr>
        <p:txBody>
          <a:bodyPr>
            <a:normAutofit/>
          </a:bodyPr>
          <a:lstStyle/>
          <a:p>
            <a:r>
              <a:rPr lang="en-US" b="1" u="sng" dirty="0"/>
              <a:t>Background </a:t>
            </a:r>
            <a:br>
              <a:rPr lang="en-US" b="1" u="sng" dirty="0"/>
            </a:br>
            <a:r>
              <a:rPr lang="en-US" dirty="0"/>
              <a:t>Loss Landscape of Neural Networks (1)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3C4DE0-9F24-EA4E-ABD9-EB955AEE6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083" y="1551842"/>
            <a:ext cx="8922303" cy="33211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40AF6C-706C-AE46-9D04-E41C03B94734}"/>
              </a:ext>
            </a:extLst>
          </p:cNvPr>
          <p:cNvSpPr/>
          <p:nvPr/>
        </p:nvSpPr>
        <p:spPr>
          <a:xfrm>
            <a:off x="3639886" y="4797980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0" dirty="0">
                <a:solidFill>
                  <a:srgbClr val="333333"/>
                </a:solidFill>
                <a:effectLst/>
                <a:latin typeface="Roboto"/>
              </a:rPr>
              <a:t>VGG-56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207A60-6848-3542-9B87-C12BB63C1BDF}"/>
              </a:ext>
            </a:extLst>
          </p:cNvPr>
          <p:cNvSpPr/>
          <p:nvPr/>
        </p:nvSpPr>
        <p:spPr>
          <a:xfrm>
            <a:off x="7921450" y="4797980"/>
            <a:ext cx="1146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0" dirty="0">
                <a:solidFill>
                  <a:srgbClr val="333333"/>
                </a:solidFill>
                <a:effectLst/>
                <a:latin typeface="Roboto"/>
              </a:rPr>
              <a:t>VGG-110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944033-0B48-F64E-9B6A-9B4CFF105733}"/>
              </a:ext>
            </a:extLst>
          </p:cNvPr>
          <p:cNvSpPr/>
          <p:nvPr/>
        </p:nvSpPr>
        <p:spPr>
          <a:xfrm>
            <a:off x="2838473" y="6519446"/>
            <a:ext cx="65150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Hao Li, et. al., “Visualizing the Loss Landscape of Neural Nets”, NeurIPS 2018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EA7E0A-A9E6-0D45-B6B7-E7899562B37B}"/>
              </a:ext>
            </a:extLst>
          </p:cNvPr>
          <p:cNvSpPr/>
          <p:nvPr/>
        </p:nvSpPr>
        <p:spPr>
          <a:xfrm>
            <a:off x="1303961" y="5306158"/>
            <a:ext cx="9977758" cy="107434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It has been empirically verified that loss surfaces for large neural networks have </a:t>
            </a:r>
            <a:r>
              <a:rPr lang="en-US" sz="2800" b="1" u="sng" dirty="0">
                <a:solidFill>
                  <a:srgbClr val="0432FF"/>
                </a:solidFill>
              </a:rPr>
              <a:t>many local minima </a:t>
            </a:r>
            <a:endParaRPr lang="en-US" sz="2800" b="1" u="sng" dirty="0">
              <a:solidFill>
                <a:srgbClr val="0432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20478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F30CBF2-C2DB-7040-B64B-B65AC615F1AD}"/>
              </a:ext>
            </a:extLst>
          </p:cNvPr>
          <p:cNvSpPr/>
          <p:nvPr/>
        </p:nvSpPr>
        <p:spPr>
          <a:xfrm>
            <a:off x="633281" y="2068478"/>
            <a:ext cx="10925432" cy="1229659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For large-size networks, most </a:t>
            </a:r>
            <a:r>
              <a:rPr lang="en-US" sz="3200" b="1" u="sng" dirty="0">
                <a:solidFill>
                  <a:srgbClr val="0432FF"/>
                </a:solidFill>
              </a:rPr>
              <a:t>local minima are equivalent </a:t>
            </a:r>
            <a:r>
              <a:rPr lang="en-US" sz="3200" dirty="0"/>
              <a:t>and yield similar performance on a test set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5669C2-9AA4-9F48-A868-0B31ABCA762B}"/>
              </a:ext>
            </a:extLst>
          </p:cNvPr>
          <p:cNvSpPr/>
          <p:nvPr/>
        </p:nvSpPr>
        <p:spPr>
          <a:xfrm>
            <a:off x="1786580" y="3375198"/>
            <a:ext cx="8847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A. </a:t>
            </a:r>
            <a:r>
              <a:rPr lang="en-US" dirty="0" err="1"/>
              <a:t>Choromanska</a:t>
            </a:r>
            <a:r>
              <a:rPr lang="en-US" dirty="0"/>
              <a:t> et. al., “The Loss Surfaces of Multilayer Networks”, AISTATS 2015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5460AC-C429-F042-8A56-477793AD12D6}"/>
              </a:ext>
            </a:extLst>
          </p:cNvPr>
          <p:cNvSpPr txBox="1">
            <a:spLocks/>
          </p:cNvSpPr>
          <p:nvPr/>
        </p:nvSpPr>
        <p:spPr>
          <a:xfrm>
            <a:off x="381000" y="2262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/>
              <a:t>Background </a:t>
            </a:r>
            <a:br>
              <a:rPr lang="en-US" b="1" u="sng" dirty="0"/>
            </a:br>
            <a:r>
              <a:rPr lang="en-US" dirty="0"/>
              <a:t>Loss Landscape of Neural Networks (2)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FB8FD6-3E7E-A147-8D32-F073E75DA04B}"/>
              </a:ext>
            </a:extLst>
          </p:cNvPr>
          <p:cNvSpPr/>
          <p:nvPr/>
        </p:nvSpPr>
        <p:spPr>
          <a:xfrm>
            <a:off x="633281" y="4472934"/>
            <a:ext cx="11080239" cy="156966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mbusRomNo9L"/>
              </a:rPr>
              <a:t>This opens up and encourages a possibility of </a:t>
            </a:r>
            <a:r>
              <a:rPr lang="en-US" sz="3200" b="1" u="sng" dirty="0">
                <a:solidFill>
                  <a:srgbClr val="0432FF"/>
                </a:solidFill>
                <a:latin typeface="NimbusRomNo9L"/>
              </a:rPr>
              <a:t>adding extra custom objectives</a:t>
            </a:r>
            <a:r>
              <a:rPr lang="en-US" sz="3200" dirty="0">
                <a:solidFill>
                  <a:srgbClr val="0432FF"/>
                </a:solidFill>
                <a:latin typeface="NimbusRomNo9L"/>
              </a:rPr>
              <a:t> </a:t>
            </a:r>
            <a:r>
              <a:rPr lang="en-US" sz="3200" dirty="0">
                <a:latin typeface="NimbusRomNo9L"/>
              </a:rPr>
              <a:t>to optimize for during the training process, in addition to the original objective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48332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9BB590-7681-9540-B910-CDC40F95BA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400" y="1746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Approach: Regularization perspective (1)</a:t>
            </a:r>
            <a:br>
              <a:rPr lang="en-US" b="1" dirty="0"/>
            </a:br>
            <a:r>
              <a:rPr lang="en-US" dirty="0"/>
              <a:t>Regularization in Neural Networks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8F08BC-BBD8-3542-9569-68AA3E5306E4}"/>
              </a:ext>
            </a:extLst>
          </p:cNvPr>
          <p:cNvSpPr/>
          <p:nvPr/>
        </p:nvSpPr>
        <p:spPr>
          <a:xfrm>
            <a:off x="1002956" y="4515356"/>
            <a:ext cx="10186088" cy="181588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ff3"/>
              </a:rPr>
              <a:t>R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ff3"/>
              </a:rPr>
              <a:t>educing the generalization error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ff3"/>
              </a:rPr>
              <a:t>but not the training error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rgbClr val="000000"/>
              </a:solidFill>
              <a:effectLst/>
              <a:latin typeface="ff3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ff3"/>
              </a:rPr>
              <a:t>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ff3"/>
              </a:rPr>
              <a:t>dding restrictions (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ff3"/>
              </a:rPr>
              <a:t>imposing preference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ff3"/>
              </a:rPr>
              <a:t>) on the parameter values (weights)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0A4050-62A5-364B-A839-6693AD915AC0}"/>
              </a:ext>
            </a:extLst>
          </p:cNvPr>
          <p:cNvSpPr/>
          <p:nvPr/>
        </p:nvSpPr>
        <p:spPr>
          <a:xfrm>
            <a:off x="1379837" y="2182267"/>
            <a:ext cx="9135762" cy="138499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ff3"/>
              </a:rPr>
              <a:t>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ff3"/>
              </a:rPr>
              <a:t>dding extra terms in the objective function that can be thought of as corresponding to a </a:t>
            </a:r>
            <a:r>
              <a:rPr lang="en-US" sz="2800" b="1" i="0" u="sng" dirty="0">
                <a:solidFill>
                  <a:srgbClr val="000000"/>
                </a:solidFill>
                <a:effectLst/>
                <a:latin typeface="ff3"/>
              </a:rPr>
              <a:t>soft constraint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ff3"/>
              </a:rPr>
              <a:t>on the parameter values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52C2ADB-79AA-3B41-A5DB-9D2E8BCB5D15}"/>
              </a:ext>
            </a:extLst>
          </p:cNvPr>
          <p:cNvSpPr/>
          <p:nvPr/>
        </p:nvSpPr>
        <p:spPr>
          <a:xfrm>
            <a:off x="1379837" y="1597492"/>
            <a:ext cx="19443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>
                <a:solidFill>
                  <a:srgbClr val="0432FF"/>
                </a:solidFill>
              </a:rPr>
              <a:t>Definition: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EBB3232-2D74-A64A-827B-BD2DA137A512}"/>
              </a:ext>
            </a:extLst>
          </p:cNvPr>
          <p:cNvSpPr/>
          <p:nvPr/>
        </p:nvSpPr>
        <p:spPr>
          <a:xfrm>
            <a:off x="1002956" y="3930581"/>
            <a:ext cx="36599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>
                <a:solidFill>
                  <a:srgbClr val="0432FF"/>
                </a:solidFill>
              </a:rPr>
              <a:t>With the purpose of:</a:t>
            </a:r>
          </a:p>
        </p:txBody>
      </p:sp>
    </p:spTree>
    <p:extLst>
      <p:ext uri="{BB962C8B-B14F-4D97-AF65-F5344CB8AC3E}">
        <p14:creationId xmlns:p14="http://schemas.microsoft.com/office/powerpoint/2010/main" val="3088723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53AA8B-A351-E147-94B0-B562116D6C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7454" y="1855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Approach: Regularization Perspective (2)</a:t>
            </a:r>
            <a:br>
              <a:rPr lang="en-US" b="1" dirty="0"/>
            </a:br>
            <a:r>
              <a:rPr lang="en-US" dirty="0"/>
              <a:t>Classical Regularization: Weight Decay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2D4020D-2CB7-C84B-BFFE-BE338FE652B5}"/>
                  </a:ext>
                </a:extLst>
              </p:cNvPr>
              <p:cNvSpPr/>
              <p:nvPr/>
            </p:nvSpPr>
            <p:spPr>
              <a:xfrm>
                <a:off x="293067" y="2213079"/>
                <a:ext cx="6805182" cy="1815882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/>
                  <a:t>Most classical regularization approaches are based on limiting the capacity of models, by adding a parameter norm penalty to the objective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2D4020D-2CB7-C84B-BFFE-BE338FE652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67" y="2213079"/>
                <a:ext cx="6805182" cy="1815882"/>
              </a:xfrm>
              <a:prstGeom prst="rect">
                <a:avLst/>
              </a:prstGeom>
              <a:blipFill>
                <a:blip r:embed="rId3"/>
                <a:stretch>
                  <a:fillRect t="-2721" r="-556" b="-6803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04CC177-1368-7F46-B149-7A8354CD0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206" y="1511126"/>
            <a:ext cx="4806778" cy="50356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466A4A-215C-3D4D-83B6-7C59442B6C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791"/>
          <a:stretch/>
        </p:blipFill>
        <p:spPr>
          <a:xfrm>
            <a:off x="799007" y="4103580"/>
            <a:ext cx="5793301" cy="165934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712FA4-2F6A-7C4F-8868-6E81C317579D}"/>
              </a:ext>
            </a:extLst>
          </p:cNvPr>
          <p:cNvSpPr/>
          <p:nvPr/>
        </p:nvSpPr>
        <p:spPr>
          <a:xfrm>
            <a:off x="10203582" y="5826423"/>
            <a:ext cx="15708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Regularization </a:t>
            </a:r>
          </a:p>
          <a:p>
            <a:pPr algn="ctr"/>
            <a:r>
              <a:rPr lang="en-US" dirty="0"/>
              <a:t>constraint 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DDA18883-2D0C-A541-A547-A710A20368FA}"/>
              </a:ext>
            </a:extLst>
          </p:cNvPr>
          <p:cNvSpPr/>
          <p:nvPr/>
        </p:nvSpPr>
        <p:spPr>
          <a:xfrm>
            <a:off x="9804400" y="5334000"/>
            <a:ext cx="812800" cy="533400"/>
          </a:xfrm>
          <a:custGeom>
            <a:avLst/>
            <a:gdLst>
              <a:gd name="connsiteX0" fmla="*/ 0 w 812800"/>
              <a:gd name="connsiteY0" fmla="*/ 0 h 533400"/>
              <a:gd name="connsiteX1" fmla="*/ 406400 w 812800"/>
              <a:gd name="connsiteY1" fmla="*/ 114300 h 533400"/>
              <a:gd name="connsiteX2" fmla="*/ 368300 w 812800"/>
              <a:gd name="connsiteY2" fmla="*/ 368300 h 533400"/>
              <a:gd name="connsiteX3" fmla="*/ 812800 w 812800"/>
              <a:gd name="connsiteY3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00" h="533400">
                <a:moveTo>
                  <a:pt x="0" y="0"/>
                </a:moveTo>
                <a:cubicBezTo>
                  <a:pt x="172508" y="26458"/>
                  <a:pt x="345017" y="52917"/>
                  <a:pt x="406400" y="114300"/>
                </a:cubicBezTo>
                <a:cubicBezTo>
                  <a:pt x="467783" y="175683"/>
                  <a:pt x="300567" y="298450"/>
                  <a:pt x="368300" y="368300"/>
                </a:cubicBezTo>
                <a:cubicBezTo>
                  <a:pt x="436033" y="438150"/>
                  <a:pt x="624416" y="485775"/>
                  <a:pt x="812800" y="53340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DBF507-22A1-0246-A5E3-B7A4A67B3461}"/>
                  </a:ext>
                </a:extLst>
              </p:cNvPr>
              <p:cNvSpPr txBox="1"/>
              <p:nvPr/>
            </p:nvSpPr>
            <p:spPr>
              <a:xfrm>
                <a:off x="-23675" y="5892800"/>
                <a:ext cx="9358175" cy="859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The overall optimum solution </a:t>
                </a:r>
                <a:r>
                  <a:rPr lang="en-US" sz="2400" dirty="0">
                    <a:solidFill>
                      <a:srgbClr val="0432FF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𝑜𝑝𝑡</m:t>
                        </m:r>
                        <m:r>
                          <a:rPr lang="en-US" sz="24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432FF"/>
                    </a:solidFill>
                  </a:rPr>
                  <a:t>)</a:t>
                </a:r>
                <a:r>
                  <a:rPr lang="en-US" sz="2400" dirty="0"/>
                  <a:t> is achieved by striking a balance between the original loss term and the regularization loss term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DBF507-22A1-0246-A5E3-B7A4A67B3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675" y="5892800"/>
                <a:ext cx="9358175" cy="859531"/>
              </a:xfrm>
              <a:prstGeom prst="rect">
                <a:avLst/>
              </a:prstGeom>
              <a:blipFill>
                <a:blip r:embed="rId6"/>
                <a:stretch>
                  <a:fillRect t="-2899" r="-81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EE11744-7B76-2548-A133-D923550D9A51}"/>
                  </a:ext>
                </a:extLst>
              </p:cNvPr>
              <p:cNvSpPr/>
              <p:nvPr/>
            </p:nvSpPr>
            <p:spPr>
              <a:xfrm>
                <a:off x="9597600" y="3235942"/>
                <a:ext cx="1563890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𝑜𝑝𝑡</m:t>
                          </m:r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EE11744-7B76-2548-A133-D923550D9A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7600" y="3235942"/>
                <a:ext cx="1563890" cy="556434"/>
              </a:xfrm>
              <a:prstGeom prst="rect">
                <a:avLst/>
              </a:prstGeom>
              <a:blipFill>
                <a:blip r:embed="rId7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CA2109FB-40CF-F140-B800-BE4452CFFE26}"/>
              </a:ext>
            </a:extLst>
          </p:cNvPr>
          <p:cNvSpPr/>
          <p:nvPr/>
        </p:nvSpPr>
        <p:spPr>
          <a:xfrm>
            <a:off x="9715500" y="3690776"/>
            <a:ext cx="127000" cy="131924"/>
          </a:xfrm>
          <a:prstGeom prst="ellipse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66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D4020D-2CB7-C84B-BFFE-BE338FE652B5}"/>
              </a:ext>
            </a:extLst>
          </p:cNvPr>
          <p:cNvSpPr/>
          <p:nvPr/>
        </p:nvSpPr>
        <p:spPr>
          <a:xfrm>
            <a:off x="301700" y="1628015"/>
            <a:ext cx="6805182" cy="310854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SinReQ (periodic regularizer) has a periodic pattern of minima that correspond to the desired quantization levels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Such correspondence is achieved by matching the period to the quantization step based on a particular number of bits for a given layer</a:t>
            </a:r>
            <a:endParaRPr lang="en-US" sz="4000" dirty="0">
              <a:effectLst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D7BDA58-13B5-184B-8C79-B74B95E91E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761" y="0"/>
            <a:ext cx="111245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Regularization Perspective (3)</a:t>
            </a:r>
            <a:br>
              <a:rPr lang="en-US" sz="4000" b="1" dirty="0"/>
            </a:br>
            <a:r>
              <a:rPr lang="en-US" sz="4000" b="1" u="sng" dirty="0"/>
              <a:t>Proposed Approach</a:t>
            </a:r>
            <a:r>
              <a:rPr lang="en-US" sz="4000" b="1" dirty="0"/>
              <a:t>: </a:t>
            </a:r>
            <a:r>
              <a:rPr lang="en-US" sz="4000" dirty="0"/>
              <a:t>Periodic Regularization (</a:t>
            </a:r>
            <a:r>
              <a:rPr lang="en-US" sz="4000" b="1" dirty="0"/>
              <a:t>SinReQ)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CE13FF-2718-7E46-8A8A-567A1BB35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500" y="1721615"/>
            <a:ext cx="4224617" cy="4581627"/>
          </a:xfrm>
          <a:prstGeom prst="rect">
            <a:avLst/>
          </a:prstGeom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EF2BA9-2585-AD4E-8C4D-601E88B789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15981" r="4160"/>
          <a:stretch/>
        </p:blipFill>
        <p:spPr>
          <a:xfrm>
            <a:off x="0" y="5778500"/>
            <a:ext cx="8498139" cy="10287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9E7C2F7-A472-F54A-B122-2B9BF671FFB3}"/>
              </a:ext>
            </a:extLst>
          </p:cNvPr>
          <p:cNvSpPr/>
          <p:nvPr/>
        </p:nvSpPr>
        <p:spPr>
          <a:xfrm>
            <a:off x="3719954" y="5115141"/>
            <a:ext cx="3675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Periodic pattern of minima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79B9F34-1B0D-DE44-BA41-25BC685F0A91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7395191" y="5115142"/>
            <a:ext cx="1102948" cy="230832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41CAA31-25C4-C543-8C9F-8D4C60F8FB7F}"/>
              </a:ext>
            </a:extLst>
          </p:cNvPr>
          <p:cNvCxnSpPr>
            <a:cxnSpLocks/>
          </p:cNvCxnSpPr>
          <p:nvPr/>
        </p:nvCxnSpPr>
        <p:spPr>
          <a:xfrm flipV="1">
            <a:off x="7251700" y="3804249"/>
            <a:ext cx="1167774" cy="1207049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A069A70-512D-6D4C-ACA0-7082E51118D5}"/>
              </a:ext>
            </a:extLst>
          </p:cNvPr>
          <p:cNvCxnSpPr>
            <a:cxnSpLocks/>
          </p:cNvCxnSpPr>
          <p:nvPr/>
        </p:nvCxnSpPr>
        <p:spPr>
          <a:xfrm flipV="1">
            <a:off x="7395191" y="4461819"/>
            <a:ext cx="1024283" cy="672910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99FEF2B-BE5E-B94B-B895-80B1F4B8B257}"/>
              </a:ext>
            </a:extLst>
          </p:cNvPr>
          <p:cNvCxnSpPr/>
          <p:nvPr/>
        </p:nvCxnSpPr>
        <p:spPr>
          <a:xfrm>
            <a:off x="4572000" y="6743700"/>
            <a:ext cx="3721100" cy="0"/>
          </a:xfrm>
          <a:prstGeom prst="line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379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93047-19E2-0E4C-9F39-3D60B6455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25769"/>
            <a:ext cx="11099800" cy="1325563"/>
          </a:xfrm>
        </p:spPr>
        <p:txBody>
          <a:bodyPr/>
          <a:lstStyle/>
          <a:p>
            <a:r>
              <a:rPr lang="en-US" b="1" dirty="0"/>
              <a:t>Optimization perspective (1)</a:t>
            </a:r>
            <a:br>
              <a:rPr lang="en-US" b="1" dirty="0"/>
            </a:br>
            <a:r>
              <a:rPr lang="en-US" dirty="0"/>
              <a:t>Quantization as a </a:t>
            </a:r>
            <a:r>
              <a:rPr lang="en-US" b="1" u="sng" dirty="0"/>
              <a:t>hard</a:t>
            </a:r>
            <a:r>
              <a:rPr lang="en-US" dirty="0"/>
              <a:t> constraint (</a:t>
            </a:r>
            <a:r>
              <a:rPr lang="en-US" b="1" u="sng" dirty="0"/>
              <a:t>Notation)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9AEB839-DCCA-A54D-9172-B8FC54C3AFEB}"/>
                  </a:ext>
                </a:extLst>
              </p:cNvPr>
              <p:cNvSpPr/>
              <p:nvPr/>
            </p:nvSpPr>
            <p:spPr>
              <a:xfrm>
                <a:off x="423280" y="1709638"/>
                <a:ext cx="10515600" cy="5022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In a weight quantized network, assume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600" dirty="0">
                    <a:solidFill>
                      <a:srgbClr val="0432FF"/>
                    </a:solidFill>
                  </a:rPr>
                  <a:t> bits </a:t>
                </a:r>
                <a:r>
                  <a:rPr lang="en-US" sz="3600" dirty="0"/>
                  <a:t>(where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 ≥ 2</m:t>
                    </m:r>
                  </m:oMath>
                </a14:m>
                <a:r>
                  <a:rPr lang="en-US" sz="3600" dirty="0"/>
                  <a:t>) are used to represent each weight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3600" dirty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Let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𝒬</m:t>
                    </m:r>
                  </m:oMath>
                </a14:m>
                <a:r>
                  <a:rPr lang="en-US" sz="3600" dirty="0"/>
                  <a:t> be a set of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3600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600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 + 1) </m:t>
                    </m:r>
                  </m:oMath>
                </a14:m>
                <a:r>
                  <a:rPr lang="en-US" sz="3600" dirty="0"/>
                  <a:t>quantized values, </a:t>
                </a:r>
                <a:br>
                  <a:rPr lang="en-US" sz="3600" dirty="0"/>
                </a:br>
                <a:r>
                  <a:rPr lang="en-US" sz="3600" dirty="0"/>
                  <a:t>where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600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sz="3600" i="1" dirty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i="1" dirty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600" i="1" dirty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3600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 − 1</m:t>
                    </m:r>
                  </m:oMath>
                </a14:m>
                <a:endParaRPr lang="en-US" sz="3600" dirty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3600" dirty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For uniform quantization: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𝒬</m:t>
                      </m:r>
                      <m:r>
                        <a:rPr lang="en-US" sz="36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</m:t>
                      </m:r>
                      <m:r>
                        <a:rPr lang="en-US" sz="36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{−1, −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6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…, −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,0, 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6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1}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9AEB839-DCCA-A54D-9172-B8FC54C3AF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80" y="1709638"/>
                <a:ext cx="10515600" cy="5022593"/>
              </a:xfrm>
              <a:prstGeom prst="rect">
                <a:avLst/>
              </a:prstGeom>
              <a:blipFill>
                <a:blip r:embed="rId3"/>
                <a:stretch>
                  <a:fillRect l="-1448" t="-1768" b="-1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8055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93047-19E2-0E4C-9F39-3D60B6455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174625"/>
            <a:ext cx="10515600" cy="1325563"/>
          </a:xfrm>
        </p:spPr>
        <p:txBody>
          <a:bodyPr/>
          <a:lstStyle/>
          <a:p>
            <a:r>
              <a:rPr lang="en-US" b="1" dirty="0"/>
              <a:t>Optimization perspective (2)</a:t>
            </a:r>
            <a:br>
              <a:rPr lang="en-US" b="1" dirty="0"/>
            </a:br>
            <a:r>
              <a:rPr lang="en-US" dirty="0"/>
              <a:t>Quantization as a </a:t>
            </a:r>
            <a:r>
              <a:rPr lang="en-US" b="1" u="sng" dirty="0"/>
              <a:t>hard</a:t>
            </a:r>
            <a:r>
              <a:rPr lang="en-US" dirty="0"/>
              <a:t> constraint: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17C6722-D603-7F49-B009-015139546877}"/>
                  </a:ext>
                </a:extLst>
              </p:cNvPr>
              <p:cNvSpPr txBox="1"/>
              <p:nvPr/>
            </p:nvSpPr>
            <p:spPr>
              <a:xfrm>
                <a:off x="355600" y="1754188"/>
                <a:ext cx="8658396" cy="4755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3600" dirty="0"/>
              </a:p>
              <a:p>
                <a:pPr algn="ctr"/>
                <a:endParaRPr lang="en-US" sz="3600" dirty="0"/>
              </a:p>
              <a:p>
                <a:pPr algn="ctr"/>
                <a:r>
                  <a:rPr lang="en-US" sz="3600" dirty="0"/>
                  <a:t>subject to: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𝓠</m:t>
                    </m:r>
                  </m:oMath>
                </a14:m>
                <a:r>
                  <a:rPr lang="en-US" sz="3600" b="1" dirty="0"/>
                  <a:t> </a:t>
                </a:r>
              </a:p>
              <a:p>
                <a:pPr algn="ctr"/>
                <a:endParaRPr lang="en-US" sz="3600" dirty="0"/>
              </a:p>
              <a:p>
                <a:pPr algn="ctr"/>
                <a:r>
                  <a:rPr lang="en-US" sz="3600" dirty="0"/>
                  <a:t>Where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𝒬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characterizes the quantized weights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{−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−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den>
                      </m:f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…, −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den>
                      </m:f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den>
                      </m:f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den>
                      </m:f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17C6722-D603-7F49-B009-015139546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1754188"/>
                <a:ext cx="8658396" cy="4755982"/>
              </a:xfrm>
              <a:prstGeom prst="rect">
                <a:avLst/>
              </a:prstGeom>
              <a:blipFill>
                <a:blip r:embed="rId3"/>
                <a:stretch>
                  <a:fillRect l="-1611" t="-37234" r="-1464" b="-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1905FE0-1516-CD41-9A9F-D18F02397C22}"/>
              </a:ext>
            </a:extLst>
          </p:cNvPr>
          <p:cNvSpPr txBox="1"/>
          <p:nvPr/>
        </p:nvSpPr>
        <p:spPr>
          <a:xfrm>
            <a:off x="7719092" y="3510599"/>
            <a:ext cx="45897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à"/>
            </a:pPr>
            <a:r>
              <a:rPr lang="en-US" sz="2800" b="1" u="sng" dirty="0">
                <a:solidFill>
                  <a:srgbClr val="0432FF"/>
                </a:solidFill>
              </a:rPr>
              <a:t>Discrete constraint </a:t>
            </a:r>
          </a:p>
          <a:p>
            <a:pPr marL="457200" indent="-457200">
              <a:buFont typeface="Wingdings" pitchFamily="2" charset="2"/>
              <a:buChar char="à"/>
            </a:pPr>
            <a:r>
              <a:rPr lang="en-US" sz="2800" b="1" u="sng" dirty="0">
                <a:solidFill>
                  <a:srgbClr val="0432FF"/>
                </a:solidFill>
              </a:rPr>
              <a:t>Introduces a discontinuity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7916D-B29E-8D47-A5A2-260259AC8D78}"/>
              </a:ext>
            </a:extLst>
          </p:cNvPr>
          <p:cNvSpPr/>
          <p:nvPr/>
        </p:nvSpPr>
        <p:spPr>
          <a:xfrm>
            <a:off x="1673892" y="1754188"/>
            <a:ext cx="6045200" cy="27105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34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5051</TotalTime>
  <Words>1747</Words>
  <Application>Microsoft Macintosh PowerPoint</Application>
  <PresentationFormat>Widescreen</PresentationFormat>
  <Paragraphs>194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CMSSBX10</vt:lpstr>
      <vt:lpstr>ff3</vt:lpstr>
      <vt:lpstr>NimbusRomNo9L</vt:lpstr>
      <vt:lpstr>Roboto</vt:lpstr>
      <vt:lpstr>Arial</vt:lpstr>
      <vt:lpstr>Calibri</vt:lpstr>
      <vt:lpstr>Calibri Light</vt:lpstr>
      <vt:lpstr>Cambria Math</vt:lpstr>
      <vt:lpstr>CMSS10</vt:lpstr>
      <vt:lpstr>Wingdings</vt:lpstr>
      <vt:lpstr>Office Theme</vt:lpstr>
      <vt:lpstr>SinReQ Generalized Sinusoidal Regularization for  Low-Bitwidth Deep Quantized Training </vt:lpstr>
      <vt:lpstr>Scope </vt:lpstr>
      <vt:lpstr>Background  Loss Landscape of Neural Networks (1)</vt:lpstr>
      <vt:lpstr>PowerPoint Presentation</vt:lpstr>
      <vt:lpstr>Approach: Regularization perspective (1) Regularization in Neural Networks</vt:lpstr>
      <vt:lpstr>Approach: Regularization Perspective (2) Classical Regularization: Weight Decay </vt:lpstr>
      <vt:lpstr>Regularization Perspective (3) Proposed Approach: Periodic Regularization (SinReQ)</vt:lpstr>
      <vt:lpstr>Optimization perspective (1) Quantization as a hard constraint (Notation)</vt:lpstr>
      <vt:lpstr>Optimization perspective (2) Quantization as a hard constraint:</vt:lpstr>
      <vt:lpstr>Optimization perspective (3) Quantization as a soft constraint </vt:lpstr>
      <vt:lpstr>Proposed Approach Periodic Regularization: SinReQ</vt:lpstr>
      <vt:lpstr>SinReQ support features </vt:lpstr>
      <vt:lpstr>PowerPoint Presentation</vt:lpstr>
      <vt:lpstr>Experimental Results (2) </vt:lpstr>
      <vt:lpstr>Experimental Results (3)</vt:lpstr>
      <vt:lpstr>Experimental Results (4)</vt:lpstr>
      <vt:lpstr>Experimental Results (5)</vt:lpstr>
      <vt:lpstr>Conclusion </vt:lpstr>
      <vt:lpstr>Experimental Results (6)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SinReQ: Generalized Sinusoidal Regularization for  Low-Bitwidth Deep Quantized Training </dc:title>
  <dc:creator>Ahmed T Youssef</dc:creator>
  <cp:lastModifiedBy>Ahn Byung Hoon</cp:lastModifiedBy>
  <cp:revision>89</cp:revision>
  <dcterms:created xsi:type="dcterms:W3CDTF">2019-06-04T02:05:17Z</dcterms:created>
  <dcterms:modified xsi:type="dcterms:W3CDTF">2019-06-23T02:27:22Z</dcterms:modified>
</cp:coreProperties>
</file>