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notesMasterIdLst>
    <p:notesMasterId r:id="rId35"/>
  </p:notesMasterIdLst>
  <p:sldIdLst>
    <p:sldId id="256" r:id="rId3"/>
    <p:sldId id="495" r:id="rId4"/>
    <p:sldId id="501" r:id="rId5"/>
    <p:sldId id="506" r:id="rId6"/>
    <p:sldId id="488" r:id="rId7"/>
    <p:sldId id="476" r:id="rId8"/>
    <p:sldId id="477" r:id="rId9"/>
    <p:sldId id="439" r:id="rId10"/>
    <p:sldId id="435" r:id="rId11"/>
    <p:sldId id="413" r:id="rId12"/>
    <p:sldId id="412" r:id="rId13"/>
    <p:sldId id="414" r:id="rId14"/>
    <p:sldId id="415" r:id="rId15"/>
    <p:sldId id="416" r:id="rId16"/>
    <p:sldId id="417" r:id="rId17"/>
    <p:sldId id="383" r:id="rId18"/>
    <p:sldId id="307" r:id="rId19"/>
    <p:sldId id="308" r:id="rId20"/>
    <p:sldId id="451" r:id="rId21"/>
    <p:sldId id="391" r:id="rId22"/>
    <p:sldId id="484" r:id="rId23"/>
    <p:sldId id="419" r:id="rId24"/>
    <p:sldId id="257" r:id="rId25"/>
    <p:sldId id="421" r:id="rId26"/>
    <p:sldId id="422" r:id="rId27"/>
    <p:sldId id="423" r:id="rId28"/>
    <p:sldId id="467" r:id="rId29"/>
    <p:sldId id="492" r:id="rId30"/>
    <p:sldId id="431" r:id="rId31"/>
    <p:sldId id="507" r:id="rId32"/>
    <p:sldId id="483" r:id="rId33"/>
    <p:sldId id="46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2802"/>
    <a:srgbClr val="8B1514"/>
    <a:srgbClr val="661F15"/>
    <a:srgbClr val="792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17"/>
    <p:restoredTop sz="85258"/>
  </p:normalViewPr>
  <p:slideViewPr>
    <p:cSldViewPr snapToGrid="0" snapToObjects="1">
      <p:cViewPr varScale="1">
        <p:scale>
          <a:sx n="77" d="100"/>
          <a:sy n="77" d="100"/>
        </p:scale>
        <p:origin x="200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Training Throughput of GNMT (#samples/second)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Parallelism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12"/>
            <c:spPr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233</c:v>
                </c:pt>
                <c:pt idx="1">
                  <c:v>394</c:v>
                </c:pt>
                <c:pt idx="2">
                  <c:v>666</c:v>
                </c:pt>
                <c:pt idx="3">
                  <c:v>1065</c:v>
                </c:pt>
                <c:pt idx="4">
                  <c:v>1597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89-D441-BAEE-5BC6350DF8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Expert-designed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337</c:v>
                </c:pt>
                <c:pt idx="1">
                  <c:v>589</c:v>
                </c:pt>
                <c:pt idx="2">
                  <c:v>949</c:v>
                </c:pt>
                <c:pt idx="3">
                  <c:v>1471</c:v>
                </c:pt>
                <c:pt idx="4">
                  <c:v>2206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89-D441-BAEE-5BC6350DF8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FlexFlow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accent5">
                  <a:lumMod val="60000"/>
                  <a:lumOff val="40000"/>
                </a:schemeClr>
              </a:solidFill>
              <a:ln w="28575">
                <a:solidFill>
                  <a:schemeClr val="accent5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388</c:v>
                </c:pt>
                <c:pt idx="1">
                  <c:v>698</c:v>
                </c:pt>
                <c:pt idx="2">
                  <c:v>1229</c:v>
                </c:pt>
                <c:pt idx="3">
                  <c:v>2126</c:v>
                </c:pt>
                <c:pt idx="4">
                  <c:v>3714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5F-314E-8270-E6A61EA39D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8462880"/>
        <c:axId val="1569858720"/>
      </c:lineChart>
      <c:catAx>
        <c:axId val="199846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69858720"/>
        <c:crosses val="autoZero"/>
        <c:auto val="1"/>
        <c:lblAlgn val="ctr"/>
        <c:lblOffset val="100"/>
        <c:noMultiLvlLbl val="0"/>
      </c:catAx>
      <c:valAx>
        <c:axId val="156985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9846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Relative Speedup over </a:t>
            </a:r>
            <a:r>
              <a:rPr lang="en-US" sz="2400" b="1" dirty="0" err="1"/>
              <a:t>TensorRT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TensorFlow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ResNet-50</c:v>
                </c:pt>
                <c:pt idx="1">
                  <c:v>NasNet-A</c:v>
                </c:pt>
                <c:pt idx="2">
                  <c:v>ResNeXt-50</c:v>
                </c:pt>
                <c:pt idx="3">
                  <c:v>NasRNN</c:v>
                </c:pt>
                <c:pt idx="4">
                  <c:v>BERT-Large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0.49250000000000005</c:v>
                </c:pt>
                <c:pt idx="1">
                  <c:v>0.30769230769230771</c:v>
                </c:pt>
                <c:pt idx="2">
                  <c:v>0.49568965517241381</c:v>
                </c:pt>
                <c:pt idx="3">
                  <c:v>0.5901639344262295</c:v>
                </c:pt>
                <c:pt idx="4">
                  <c:v>0.38297872340425532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E0-AD4D-87D5-1C376DF119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TensorRT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ResNet-50</c:v>
                </c:pt>
                <c:pt idx="1">
                  <c:v>NasNet-A</c:v>
                </c:pt>
                <c:pt idx="2">
                  <c:v>ResNeXt-50</c:v>
                </c:pt>
                <c:pt idx="3">
                  <c:v>NasRNN</c:v>
                </c:pt>
                <c:pt idx="4">
                  <c:v>BERT-Large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E0-AD4D-87D5-1C376DF119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XFlow w/ cuDNN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ResNet-50</c:v>
                </c:pt>
                <c:pt idx="1">
                  <c:v>NasNet-A</c:v>
                </c:pt>
                <c:pt idx="2">
                  <c:v>ResNeXt-50</c:v>
                </c:pt>
                <c:pt idx="3">
                  <c:v>NasRNN</c:v>
                </c:pt>
                <c:pt idx="4">
                  <c:v>BERT-Large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1.0706521739130435</c:v>
                </c:pt>
                <c:pt idx="1">
                  <c:v>1.2903225806451613</c:v>
                </c:pt>
                <c:pt idx="2">
                  <c:v>2.875</c:v>
                </c:pt>
                <c:pt idx="3">
                  <c:v>1.7142857142857142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E0-AD4D-87D5-1C376DF11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1646448"/>
        <c:axId val="2116665999"/>
      </c:barChart>
      <c:catAx>
        <c:axId val="7164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6665999"/>
        <c:crosses val="autoZero"/>
        <c:auto val="1"/>
        <c:lblAlgn val="ctr"/>
        <c:lblOffset val="100"/>
        <c:noMultiLvlLbl val="0"/>
      </c:catAx>
      <c:valAx>
        <c:axId val="2116665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4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C6443-D9B5-6B4F-81FC-C8B6DD5D7907}" type="datetimeFigureOut">
              <a:rPr lang="en-US" smtClean="0"/>
              <a:t>6/23/19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909B8-5CA4-8F42-A795-6B146F256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3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909B8-5CA4-8F42-A795-6B146F2567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41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909B8-5CA4-8F42-A795-6B146F2567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19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Adding speedup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B96E9-B6B9-644A-B7E8-2678354AD9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39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B96E9-B6B9-644A-B7E8-2678354AD9A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86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96E061-B2D5-4844-B6FC-EC0B90207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B0EA0-3935-A043-8E27-F77D654C7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8B7C-079B-854D-81A5-8E59381D3662}" type="datetime1">
              <a:rPr lang="en-US" smtClean="0"/>
              <a:t>6/23/19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4A7E4-4C0D-B74A-8BCB-DF98BD53D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Stanford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7B0F5-3D7F-0E4D-B12E-D6173A33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B483C3EE-4F2C-A94E-8229-ED6243AB2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116FB43-2FEB-6942-A297-DBB9A1A55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94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5966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CB21F-7B7F-0D41-BCAE-4724E51B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94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FD772-BA0B-3940-89F4-291C24635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0437F-7D8C-E842-B244-192647319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4A23-80E2-F54A-BD5D-3EB521D1591E}" type="datetime1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E781-CD28-124A-8C90-34C43242D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Zhihao Jia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F8BC6-33E4-3C4B-8548-4350E41BB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C3EE-4F2C-A94E-8229-ED6243AB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9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AB326F-53C1-AD47-A88F-234447DFD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AAD128-D251-0142-9325-59EBD3743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401F3-E730-B04C-9A0D-1B5D22E8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4C54-3172-8A4D-80AA-25BCB6A7ECC7}" type="datetime1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02F67-E48B-9F4B-B355-22C8FA283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Zhihao Jia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2101B-4D1F-6547-BB9A-2CC8F9CE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C3EE-4F2C-A94E-8229-ED6243AB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44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5" y="479389"/>
            <a:ext cx="10277149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8" y="1211580"/>
            <a:ext cx="10267951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092736F5-6AA7-764A-B323-7033059AD2D1}"/>
              </a:ext>
            </a:extLst>
          </p:cNvPr>
          <p:cNvSpPr txBox="1">
            <a:spLocks/>
          </p:cNvSpPr>
          <p:nvPr userDrawn="1"/>
        </p:nvSpPr>
        <p:spPr>
          <a:xfrm>
            <a:off x="80433" y="11113"/>
            <a:ext cx="609600" cy="609600"/>
          </a:xfrm>
          <a:prstGeom prst="rect">
            <a:avLst/>
          </a:prstGeom>
        </p:spPr>
        <p:txBody>
          <a:bodyPr wrap="none" lIns="45720" tIns="0" rIns="45720" bIns="0" anchor="ctr" anchorCtr="1"/>
          <a:lstStyle>
            <a:lvl1pPr algn="ctr" eaLnBrk="1" latinLnBrk="0" hangingPunct="1">
              <a:defRPr kumimoji="0"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64AD566-0BAD-A84E-A205-0F5C832A3A90}" type="slidenum">
              <a:rPr lang="en-US" sz="1400" b="1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86806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5" y="479389"/>
            <a:ext cx="10277149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8" y="1211580"/>
            <a:ext cx="10267951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2467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/>
          <p:cNvSpPr txBox="1">
            <a:spLocks/>
          </p:cNvSpPr>
          <p:nvPr/>
        </p:nvSpPr>
        <p:spPr>
          <a:xfrm>
            <a:off x="80433" y="11113"/>
            <a:ext cx="609600" cy="609600"/>
          </a:xfrm>
          <a:prstGeom prst="rect">
            <a:avLst/>
          </a:prstGeom>
        </p:spPr>
        <p:txBody>
          <a:bodyPr wrap="none" lIns="45720" tIns="0" rIns="45720" bIns="0" anchor="ctr" anchorCtr="1"/>
          <a:lstStyle>
            <a:lvl1pPr algn="ctr" eaLnBrk="1" latinLnBrk="0" hangingPunct="1">
              <a:defRPr kumimoji="0"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64AD566-0BAD-A84E-A205-0F5C832A3A90}" type="slidenum">
              <a:rPr lang="en-US" sz="1400" b="1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5035" y="479389"/>
            <a:ext cx="10277149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1265771" y="1211580"/>
            <a:ext cx="5050367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6502400" y="1211580"/>
            <a:ext cx="5039784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679150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5035" y="479389"/>
            <a:ext cx="10277149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265036" y="1211582"/>
            <a:ext cx="10277149" cy="24221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1265772" y="3788419"/>
            <a:ext cx="10276417" cy="24221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E1A09F80-9122-8443-B115-3EDDA8F2E743}"/>
              </a:ext>
            </a:extLst>
          </p:cNvPr>
          <p:cNvSpPr txBox="1">
            <a:spLocks/>
          </p:cNvSpPr>
          <p:nvPr userDrawn="1"/>
        </p:nvSpPr>
        <p:spPr>
          <a:xfrm>
            <a:off x="80433" y="11113"/>
            <a:ext cx="609600" cy="609600"/>
          </a:xfrm>
          <a:prstGeom prst="rect">
            <a:avLst/>
          </a:prstGeom>
        </p:spPr>
        <p:txBody>
          <a:bodyPr wrap="none" lIns="45720" tIns="0" rIns="45720" bIns="0" anchor="ctr" anchorCtr="1"/>
          <a:lstStyle>
            <a:lvl1pPr algn="ctr" eaLnBrk="1" latinLnBrk="0" hangingPunct="1">
              <a:defRPr kumimoji="0"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64AD566-0BAD-A84E-A205-0F5C832A3A90}" type="slidenum">
              <a:rPr lang="en-US" sz="1400" b="1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99169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5" y="479389"/>
            <a:ext cx="10277149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8" y="1211580"/>
            <a:ext cx="10267951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092736F5-6AA7-764A-B323-7033059AD2D1}"/>
              </a:ext>
            </a:extLst>
          </p:cNvPr>
          <p:cNvSpPr txBox="1">
            <a:spLocks/>
          </p:cNvSpPr>
          <p:nvPr userDrawn="1"/>
        </p:nvSpPr>
        <p:spPr>
          <a:xfrm>
            <a:off x="80433" y="11113"/>
            <a:ext cx="609600" cy="609600"/>
          </a:xfrm>
          <a:prstGeom prst="rect">
            <a:avLst/>
          </a:prstGeom>
        </p:spPr>
        <p:txBody>
          <a:bodyPr wrap="none" lIns="45720" tIns="0" rIns="45720" bIns="0" anchor="ctr" anchorCtr="1"/>
          <a:lstStyle>
            <a:lvl1pPr algn="ctr" eaLnBrk="1" latinLnBrk="0" hangingPunct="1">
              <a:defRPr kumimoji="0"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64AD566-0BAD-A84E-A205-0F5C832A3A90}" type="slidenum">
              <a:rPr lang="en-US" sz="1400" b="1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93081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410325"/>
            <a:ext cx="12206817" cy="457200"/>
          </a:xfrm>
          <a:prstGeom prst="rect">
            <a:avLst/>
          </a:prstGeom>
          <a:solidFill>
            <a:srgbClr val="8C1515"/>
          </a:solidFill>
          <a:ln>
            <a:solidFill>
              <a:srgbClr val="8C151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/>
            </a:endParaRPr>
          </a:p>
        </p:txBody>
      </p:sp>
      <p:pic>
        <p:nvPicPr>
          <p:cNvPr id="6" name="Picture 14" title="Stanford Univers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885" y="6510339"/>
            <a:ext cx="242570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397167"/>
            <a:ext cx="10972800" cy="82463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2137834" y="4798696"/>
            <a:ext cx="8079317" cy="27432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9600" y="3221798"/>
            <a:ext cx="10972800" cy="615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cap="small" spc="30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213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410325"/>
            <a:ext cx="12206817" cy="457200"/>
          </a:xfrm>
          <a:prstGeom prst="rect">
            <a:avLst/>
          </a:prstGeom>
          <a:solidFill>
            <a:srgbClr val="8C1515"/>
          </a:solidFill>
          <a:ln>
            <a:solidFill>
              <a:srgbClr val="8C151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/>
            </a:endParaRPr>
          </a:p>
        </p:txBody>
      </p:sp>
      <p:pic>
        <p:nvPicPr>
          <p:cNvPr id="6" name="Picture 14" title="Stanford Univers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767" y="6510339"/>
            <a:ext cx="2423584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838" y="2051687"/>
            <a:ext cx="3939116" cy="123444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7838" y="3429000"/>
            <a:ext cx="3939116" cy="124396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220883" y="2046816"/>
            <a:ext cx="2601384" cy="260138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768067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5" y="479389"/>
            <a:ext cx="10277149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8" y="1211580"/>
            <a:ext cx="10267951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4670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1FA7D-8B48-EF44-ADB8-AEA824604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94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4966D-DD34-744D-9EEC-5A3459CDB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0A65A2F-D39A-DE41-A9EF-2721E18E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77EE-5BD8-3041-867A-DE4269051C46}" type="datetime1">
              <a:rPr lang="en-US" smtClean="0"/>
              <a:t>6/23/19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F6CD8F5-3160-334E-BC88-AF6761263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Zhihao Jia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4C2FF7C-624D-0340-BCDF-02D9DF145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b="0"/>
            </a:lvl1pPr>
          </a:lstStyle>
          <a:p>
            <a:fld id="{B483C3EE-4F2C-A94E-8229-ED6243AB29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51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/>
          <p:cNvSpPr txBox="1">
            <a:spLocks/>
          </p:cNvSpPr>
          <p:nvPr/>
        </p:nvSpPr>
        <p:spPr>
          <a:xfrm>
            <a:off x="80433" y="11113"/>
            <a:ext cx="609600" cy="609600"/>
          </a:xfrm>
          <a:prstGeom prst="rect">
            <a:avLst/>
          </a:prstGeom>
        </p:spPr>
        <p:txBody>
          <a:bodyPr wrap="none" lIns="45720" tIns="0" rIns="45720" bIns="0" anchor="ctr" anchorCtr="1"/>
          <a:lstStyle>
            <a:lvl1pPr algn="ctr" eaLnBrk="1" latinLnBrk="0" hangingPunct="1">
              <a:defRPr kumimoji="0"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64AD566-0BAD-A84E-A205-0F5C832A3A90}" type="slidenum">
              <a:rPr lang="en-US" sz="1000" smtClean="0"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latin typeface="Arial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5035" y="479389"/>
            <a:ext cx="10277149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1265771" y="1211580"/>
            <a:ext cx="5050367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6502400" y="1211580"/>
            <a:ext cx="5039784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1495035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5035" y="479389"/>
            <a:ext cx="10277149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265036" y="1211582"/>
            <a:ext cx="10277149" cy="24221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1265772" y="3788419"/>
            <a:ext cx="10276417" cy="24221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301703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5035" y="479389"/>
            <a:ext cx="10277149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65771" y="1211580"/>
            <a:ext cx="5050367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502400" y="1211582"/>
            <a:ext cx="5039784" cy="2430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502400" y="3783330"/>
            <a:ext cx="5039784" cy="24403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7114673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5035" y="479389"/>
            <a:ext cx="10277149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65771" y="1211582"/>
            <a:ext cx="5050367" cy="2430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1274238" y="3787484"/>
            <a:ext cx="5041900" cy="2436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6502400" y="1211582"/>
            <a:ext cx="5039784" cy="2430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502400" y="3787484"/>
            <a:ext cx="5039784" cy="2436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9000860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DECADD-0F69-5F4B-9E03-16B0CFCFFB94}" type="datetime1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Zhihao Jia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4A41-3C9F-DD46-9A06-1D30D04B0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0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8C3CF-B1F7-AC4B-8619-1DAA114BE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BE7DB-8989-1847-BDEE-DA3676356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2119A-4E4B-C44C-A2C5-DB93AED27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E9A9-B81A-8449-B7A0-550F171F027A}" type="datetime1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61A74-E5B2-6842-9BAE-93F8E8CD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Zhihao Jia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3822A-D5A2-4D4F-B69D-97F2E542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C3EE-4F2C-A94E-8229-ED6243AB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9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C98AE-2BD0-1D49-83F3-5489501CA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94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FBDEC-A48D-2D41-9A78-047A48C377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5514D-712B-EB47-ACD7-1726EFB28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D3CEC-638F-FD4E-BF13-4E48F933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D97D-219C-1F43-94D7-06517D7EE131}" type="datetime1">
              <a:rPr lang="en-US" smtClean="0"/>
              <a:t>6/23/19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7CA15-6E2A-0B4C-9CF4-1DFD11829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Zhihao Jia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8E20A-CB55-AF4A-94A1-6042D535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C3EE-4F2C-A94E-8229-ED6243AB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0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0CE6E-D61C-F746-B468-03D90801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ABBF4-D84B-4D4D-950D-AB319337D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DE501C-69A7-A441-A3E2-2CDC8FA90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333695-1128-5D42-9D05-7342CCA9A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ADF0C0-D126-4B4E-807E-C6AD02146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942BA8-C313-9D4A-AB72-0F31477AC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E891-F761-1A4A-A4C1-A14E94EFE9D7}" type="datetime1">
              <a:rPr lang="en-US" smtClean="0"/>
              <a:t>6/23/19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B0475C-319C-954D-9C18-BCB099B8E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Zhihao Jia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4539C0-B6FE-E347-9F11-C3ED22EB1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C3EE-4F2C-A94E-8229-ED6243AB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7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65443-580F-1B4B-8C06-4FDFCC62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94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CDAB6D-CA58-1E4A-90C8-183CFA20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A90C-2755-6240-8266-E9F1C37275EA}" type="datetime1">
              <a:rPr lang="en-US" smtClean="0"/>
              <a:t>6/23/19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3F7B58-18D7-6D47-9019-3AA92B54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Zhihao Jia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79412-E385-8F4F-804B-CF3C9AE8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C3EE-4F2C-A94E-8229-ED6243AB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57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B0DD68-ECCA-BD47-BDDB-751A75C1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D95A-D6F4-1747-A799-C564BE376D23}" type="datetime1">
              <a:rPr lang="en-US" smtClean="0"/>
              <a:t>6/23/19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0A2D7B-6980-D548-9DB0-CAD437584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Zhihao Jia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F23F3-5B8E-CF4C-BB01-DA0FC0D57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C3EE-4F2C-A94E-8229-ED6243AB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0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22080-6B31-F547-BD23-DB42F42C3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0A247-7B2D-9A4B-B5E8-9EEF3ECD4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51A97-738E-FE41-AF1E-10458A531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6E8C3-8E2C-9444-B34E-DE9EE4352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7D26-A2FC-0041-9F92-E477CBC5EB57}" type="datetime1">
              <a:rPr lang="en-US" smtClean="0"/>
              <a:t>6/23/19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0DC05-4932-F94F-9C35-AE736CCFE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Zhihao Jia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3B9E6-1713-D243-9B9F-7C1C2A6C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C3EE-4F2C-A94E-8229-ED6243AB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6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590FF-821B-9A46-B553-B30F1DF4D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81D366-26F4-3A41-868D-DDDCA4466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75217-9F30-ED4B-9EF1-DB7294095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05378-C440-9444-8A74-A2150BE2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4754-46A6-3647-AEF2-EEAE2E1A6A4B}" type="datetime1">
              <a:rPr lang="en-US" smtClean="0"/>
              <a:t>6/23/19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0BA42-93AF-0343-AEF1-AED42F729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Zhihao Jia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17FF6-1EDF-1F42-8D4E-C71407C0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C3EE-4F2C-A94E-8229-ED6243AB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4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D3A86-7F42-D24E-B941-9772902A5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9084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CCF2D-43D0-4041-BF5C-18F901FA9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0E38FBF-C361-3240-97D5-89A359E777BD}" type="datetime1">
              <a:rPr lang="en-US" smtClean="0"/>
              <a:t>6/23/19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9D553-1756-E74E-A6F7-78826A95B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fld id="{B483C3EE-4F2C-A94E-8229-ED6243AB29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0EEC54F-219B-8045-B9A9-D032F0E2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FD183E2-8000-C145-8B9E-D573C0E5B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2086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9" r:id="rId13"/>
    <p:sldLayoutId id="2147483679" r:id="rId14"/>
    <p:sldLayoutId id="2147483680" r:id="rId15"/>
    <p:sldLayoutId id="2147483681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8B151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"/>
          <p:cNvSpPr>
            <a:spLocks noGrp="1"/>
          </p:cNvSpPr>
          <p:nvPr>
            <p:ph type="title"/>
          </p:nvPr>
        </p:nvSpPr>
        <p:spPr bwMode="auto">
          <a:xfrm>
            <a:off x="1265767" y="479426"/>
            <a:ext cx="1027641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65767" y="1204914"/>
            <a:ext cx="10276417" cy="50180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46051" y="6415089"/>
            <a:ext cx="1128183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fld id="{9F634A41-3C9F-DD46-9A06-1D30D04B0A8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609600" cy="6867525"/>
          </a:xfrm>
          <a:prstGeom prst="rect">
            <a:avLst/>
          </a:prstGeom>
          <a:solidFill>
            <a:srgbClr val="8C1515"/>
          </a:solidFill>
          <a:ln>
            <a:solidFill>
              <a:srgbClr val="8C15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498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transition spd="slow">
    <p:fade/>
  </p:transition>
  <p:hf hdr="0" ftr="0" dt="0"/>
  <p:txStyles>
    <p:titleStyle>
      <a:lvl1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kern="1200">
          <a:solidFill>
            <a:schemeClr val="bg2"/>
          </a:solidFill>
          <a:latin typeface="Arial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defRPr kern="1200" spc="2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288925" indent="-288925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2pPr>
      <a:lvl3pPr marL="569913" indent="-225425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2000"/>
        <a:buFont typeface="Source Sans Pro" charset="0"/>
        <a:buChar char="›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3pPr>
      <a:lvl4pPr marL="914400" indent="-227013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4pPr>
      <a:lvl5pPr marL="1258888" indent="-227013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Source Sans Pro" charset="0"/>
        <a:buChar char="–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github.com/flexflow/FlexFlo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9F345-8CE5-DE41-9B6F-EAD6D8D35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122363"/>
            <a:ext cx="10058400" cy="2387600"/>
          </a:xfrm>
        </p:spPr>
        <p:txBody>
          <a:bodyPr>
            <a:normAutofit/>
          </a:bodyPr>
          <a:lstStyle/>
          <a:p>
            <a:r>
              <a:rPr lang="en-US" sz="4000" dirty="0"/>
              <a:t>Search-Based Approaches to Accelerate Deep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29A73-913D-F747-8A9A-1624BF9BF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dirty="0"/>
              <a:t>Zhihao Jia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C32091A-AD48-E740-8819-FBABEAB2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C3EE-4F2C-A94E-8229-ED6243AB291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76615-3FF4-124A-A87E-99C1EF052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0568-FAF7-464A-886B-F87295A3BF17}" type="datetime1">
              <a:rPr lang="en-US" smtClean="0"/>
              <a:pPr/>
              <a:t>6/23/19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ACB6B-1CBC-B643-9929-C2656FF9F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306760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39405-B53D-0648-A5F3-B8049F16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SOAP Search Space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699AE0D-C975-4C4F-AB8B-B1718D8DFDBC}"/>
              </a:ext>
            </a:extLst>
          </p:cNvPr>
          <p:cNvSpPr txBox="1">
            <a:spLocks/>
          </p:cNvSpPr>
          <p:nvPr/>
        </p:nvSpPr>
        <p:spPr>
          <a:xfrm>
            <a:off x="838200" y="1356386"/>
            <a:ext cx="10515600" cy="1905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</a:rPr>
              <a:t>S</a:t>
            </a:r>
            <a:r>
              <a:rPr lang="en-US" dirty="0"/>
              <a:t>amples</a:t>
            </a:r>
          </a:p>
          <a:p>
            <a:r>
              <a:rPr lang="en-US" b="1" dirty="0">
                <a:solidFill>
                  <a:srgbClr val="C00000"/>
                </a:solidFill>
              </a:rPr>
              <a:t>O</a:t>
            </a:r>
            <a:r>
              <a:rPr lang="en-US" dirty="0"/>
              <a:t>perators</a:t>
            </a:r>
          </a:p>
          <a:p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en-US" dirty="0"/>
              <a:t>ttributes</a:t>
            </a:r>
          </a:p>
          <a:p>
            <a:r>
              <a:rPr lang="en-US" b="1" dirty="0">
                <a:solidFill>
                  <a:srgbClr val="C00000"/>
                </a:solidFill>
              </a:rPr>
              <a:t>P</a:t>
            </a:r>
            <a:r>
              <a:rPr lang="en-US" dirty="0"/>
              <a:t>arameters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E0FF401-8C79-9145-8FB9-AD3BE65A7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C3EE-4F2C-A94E-8229-ED6243AB291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53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39405-B53D-0648-A5F3-B8049F16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SOAP Search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F6E4A-EA41-814F-9502-98F96964F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386"/>
            <a:ext cx="10515600" cy="190575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</a:t>
            </a:r>
            <a:r>
              <a:rPr lang="en-US" dirty="0"/>
              <a:t>amples: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partitioning training samples (Data Parallelism)</a:t>
            </a: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O</a:t>
            </a:r>
            <a:r>
              <a:rPr lang="en-US" dirty="0"/>
              <a:t>perators</a:t>
            </a:r>
          </a:p>
          <a:p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en-US" dirty="0"/>
              <a:t>ttributes</a:t>
            </a:r>
          </a:p>
          <a:p>
            <a:r>
              <a:rPr lang="en-US" b="1" dirty="0">
                <a:solidFill>
                  <a:srgbClr val="C00000"/>
                </a:solidFill>
              </a:rPr>
              <a:t>P</a:t>
            </a:r>
            <a:r>
              <a:rPr lang="en-US" dirty="0"/>
              <a:t>arameters</a:t>
            </a: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3F3D9832-4E2A-7542-B807-C4D0A2F80C1B}"/>
              </a:ext>
            </a:extLst>
          </p:cNvPr>
          <p:cNvSpPr/>
          <p:nvPr/>
        </p:nvSpPr>
        <p:spPr>
          <a:xfrm>
            <a:off x="1663148" y="3434773"/>
            <a:ext cx="2141431" cy="2141431"/>
          </a:xfrm>
          <a:prstGeom prst="cub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1A0A36F2-F6B7-114B-881A-321A13078095}"/>
              </a:ext>
            </a:extLst>
          </p:cNvPr>
          <p:cNvSpPr/>
          <p:nvPr/>
        </p:nvSpPr>
        <p:spPr>
          <a:xfrm>
            <a:off x="7313571" y="3429000"/>
            <a:ext cx="888498" cy="2141431"/>
          </a:xfrm>
          <a:prstGeom prst="cube">
            <a:avLst>
              <a:gd name="adj" fmla="val 60636"/>
            </a:avLst>
          </a:prstGeom>
          <a:solidFill>
            <a:srgbClr val="4472C4">
              <a:lumMod val="60000"/>
              <a:lumOff val="4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5605048A-6ADE-EE47-BA3B-B8BAD8F8574D}"/>
              </a:ext>
            </a:extLst>
          </p:cNvPr>
          <p:cNvSpPr/>
          <p:nvPr/>
        </p:nvSpPr>
        <p:spPr>
          <a:xfrm>
            <a:off x="6156041" y="3429000"/>
            <a:ext cx="888498" cy="2141431"/>
          </a:xfrm>
          <a:prstGeom prst="cube">
            <a:avLst>
              <a:gd name="adj" fmla="val 60636"/>
            </a:avLst>
          </a:prstGeom>
          <a:solidFill>
            <a:srgbClr val="4472C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A13F5118-CF99-3247-916D-5D379699C451}"/>
              </a:ext>
            </a:extLst>
          </p:cNvPr>
          <p:cNvSpPr/>
          <p:nvPr/>
        </p:nvSpPr>
        <p:spPr>
          <a:xfrm>
            <a:off x="8471101" y="3429000"/>
            <a:ext cx="888498" cy="2141431"/>
          </a:xfrm>
          <a:prstGeom prst="cube">
            <a:avLst>
              <a:gd name="adj" fmla="val 60636"/>
            </a:avLst>
          </a:prstGeom>
          <a:solidFill>
            <a:srgbClr val="ED7D3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262731F8-6BA4-044B-B917-D1E81C7370E2}"/>
              </a:ext>
            </a:extLst>
          </p:cNvPr>
          <p:cNvSpPr/>
          <p:nvPr/>
        </p:nvSpPr>
        <p:spPr>
          <a:xfrm>
            <a:off x="9640354" y="3429000"/>
            <a:ext cx="888498" cy="2141431"/>
          </a:xfrm>
          <a:prstGeom prst="cube">
            <a:avLst>
              <a:gd name="adj" fmla="val 60636"/>
            </a:avLst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9D1F4E64-9A8C-4447-9FEA-D97100257C43}"/>
              </a:ext>
            </a:extLst>
          </p:cNvPr>
          <p:cNvSpPr/>
          <p:nvPr/>
        </p:nvSpPr>
        <p:spPr>
          <a:xfrm>
            <a:off x="4432830" y="4061540"/>
            <a:ext cx="1094960" cy="887896"/>
          </a:xfrm>
          <a:prstGeom prst="rightArrow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63D9D2-F960-9541-8453-2900C905BACB}"/>
              </a:ext>
            </a:extLst>
          </p:cNvPr>
          <p:cNvSpPr txBox="1"/>
          <p:nvPr/>
        </p:nvSpPr>
        <p:spPr>
          <a:xfrm>
            <a:off x="1295601" y="6243706"/>
            <a:ext cx="9233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Parallelizing a 1D convolution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D8294-5150-8F43-B331-9EE55510D29F}"/>
              </a:ext>
            </a:extLst>
          </p:cNvPr>
          <p:cNvSpPr txBox="1"/>
          <p:nvPr/>
        </p:nvSpPr>
        <p:spPr>
          <a:xfrm>
            <a:off x="1640852" y="5570430"/>
            <a:ext cx="161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Sample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1A84AB-39B8-4E4C-9A93-EFF9D1CDBC2D}"/>
              </a:ext>
            </a:extLst>
          </p:cNvPr>
          <p:cNvSpPr txBox="1"/>
          <p:nvPr/>
        </p:nvSpPr>
        <p:spPr>
          <a:xfrm rot="16200000">
            <a:off x="671299" y="4576796"/>
            <a:ext cx="161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Parameter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DD632-EC7E-CF4B-ABEE-3DE2D9D69EBE}"/>
              </a:ext>
            </a:extLst>
          </p:cNvPr>
          <p:cNvSpPr/>
          <p:nvPr/>
        </p:nvSpPr>
        <p:spPr>
          <a:xfrm>
            <a:off x="6056651" y="5677672"/>
            <a:ext cx="888498" cy="3934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20B0E7-3354-214B-82A9-C47EA5BA30BB}"/>
              </a:ext>
            </a:extLst>
          </p:cNvPr>
          <p:cNvSpPr/>
          <p:nvPr/>
        </p:nvSpPr>
        <p:spPr>
          <a:xfrm>
            <a:off x="7214181" y="5676853"/>
            <a:ext cx="888498" cy="3934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472C4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832475-E33C-8A49-B7A6-0487D4254DF3}"/>
              </a:ext>
            </a:extLst>
          </p:cNvPr>
          <p:cNvSpPr/>
          <p:nvPr/>
        </p:nvSpPr>
        <p:spPr>
          <a:xfrm>
            <a:off x="8371711" y="5676852"/>
            <a:ext cx="888498" cy="3934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4A92BA-D89E-DE46-AE1D-14D355D9F874}"/>
              </a:ext>
            </a:extLst>
          </p:cNvPr>
          <p:cNvSpPr/>
          <p:nvPr/>
        </p:nvSpPr>
        <p:spPr>
          <a:xfrm>
            <a:off x="9540964" y="5676851"/>
            <a:ext cx="888498" cy="3934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ED7D31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AB6039-EF21-4647-A817-2C68504C24F4}"/>
              </a:ext>
            </a:extLst>
          </p:cNvPr>
          <p:cNvSpPr txBox="1"/>
          <p:nvPr/>
        </p:nvSpPr>
        <p:spPr>
          <a:xfrm rot="18900000">
            <a:off x="938247" y="3428822"/>
            <a:ext cx="161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Pixel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20E36987-63F2-B54A-A10C-068416304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C3EE-4F2C-A94E-8229-ED6243AB291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70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39405-B53D-0648-A5F3-B8049F16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SOAP Search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F6E4A-EA41-814F-9502-98F96964F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386"/>
            <a:ext cx="10515600" cy="1905758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</a:t>
            </a:r>
            <a:r>
              <a:rPr lang="en-US" dirty="0"/>
              <a:t>amples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partitioning training samples (Data Parallelism)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O</a:t>
            </a:r>
            <a:r>
              <a:rPr lang="en-US" dirty="0"/>
              <a:t>perators: </a:t>
            </a:r>
            <a:r>
              <a:rPr lang="en-US" dirty="0">
                <a:cs typeface="Arial" panose="020B0604020202020204" pitchFamily="34" charset="0"/>
              </a:rPr>
              <a:t>partitioning DNN operators (Model Parallelism)</a:t>
            </a: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en-US" dirty="0"/>
              <a:t>ttributes</a:t>
            </a:r>
          </a:p>
          <a:p>
            <a:r>
              <a:rPr lang="en-US" b="1" dirty="0">
                <a:solidFill>
                  <a:srgbClr val="C00000"/>
                </a:solidFill>
              </a:rPr>
              <a:t>P</a:t>
            </a:r>
            <a:r>
              <a:rPr lang="en-US" dirty="0"/>
              <a:t>arameters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2E199E-828F-B744-9A3F-AB4E28F2553E}"/>
              </a:ext>
            </a:extLst>
          </p:cNvPr>
          <p:cNvSpPr txBox="1"/>
          <p:nvPr/>
        </p:nvSpPr>
        <p:spPr>
          <a:xfrm rot="18900000">
            <a:off x="1800046" y="3503287"/>
            <a:ext cx="161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Pixel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7D4CB6-5F2B-A942-9878-6B4BED400AD1}"/>
              </a:ext>
            </a:extLst>
          </p:cNvPr>
          <p:cNvSpPr txBox="1"/>
          <p:nvPr/>
        </p:nvSpPr>
        <p:spPr>
          <a:xfrm rot="18900000">
            <a:off x="4675768" y="3503287"/>
            <a:ext cx="161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Pixel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478F496-140C-DC4D-BFB7-2F6098F9EEB2}"/>
              </a:ext>
            </a:extLst>
          </p:cNvPr>
          <p:cNvSpPr txBox="1"/>
          <p:nvPr/>
        </p:nvSpPr>
        <p:spPr>
          <a:xfrm rot="18900000">
            <a:off x="7545730" y="3484432"/>
            <a:ext cx="161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Pixel</a:t>
            </a:r>
          </a:p>
        </p:txBody>
      </p:sp>
      <p:sp>
        <p:nvSpPr>
          <p:cNvPr id="33" name="Cube 32">
            <a:extLst>
              <a:ext uri="{FF2B5EF4-FFF2-40B4-BE49-F238E27FC236}">
                <a16:creationId xmlns:a16="http://schemas.microsoft.com/office/drawing/2014/main" id="{4E57A7C5-DFA9-3647-822C-B785098229F5}"/>
              </a:ext>
            </a:extLst>
          </p:cNvPr>
          <p:cNvSpPr/>
          <p:nvPr/>
        </p:nvSpPr>
        <p:spPr>
          <a:xfrm>
            <a:off x="2472777" y="3595857"/>
            <a:ext cx="2141431" cy="2141431"/>
          </a:xfrm>
          <a:prstGeom prst="cube">
            <a:avLst/>
          </a:prstGeom>
          <a:solidFill>
            <a:srgbClr val="4472C4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AAE43C-7F27-434F-BE8F-74C3FCED7FA8}"/>
              </a:ext>
            </a:extLst>
          </p:cNvPr>
          <p:cNvSpPr txBox="1"/>
          <p:nvPr/>
        </p:nvSpPr>
        <p:spPr>
          <a:xfrm>
            <a:off x="2450481" y="5731515"/>
            <a:ext cx="1617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Sample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Convolution#1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DF8698-7C6E-3B45-8DED-C3AD75BA0443}"/>
              </a:ext>
            </a:extLst>
          </p:cNvPr>
          <p:cNvSpPr txBox="1"/>
          <p:nvPr/>
        </p:nvSpPr>
        <p:spPr>
          <a:xfrm rot="16200000">
            <a:off x="1480928" y="4737880"/>
            <a:ext cx="161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Parameter</a:t>
            </a:r>
          </a:p>
        </p:txBody>
      </p:sp>
      <p:sp>
        <p:nvSpPr>
          <p:cNvPr id="36" name="Cube 35">
            <a:extLst>
              <a:ext uri="{FF2B5EF4-FFF2-40B4-BE49-F238E27FC236}">
                <a16:creationId xmlns:a16="http://schemas.microsoft.com/office/drawing/2014/main" id="{77BFBF6A-340C-A94D-834F-24A57DAF64CE}"/>
              </a:ext>
            </a:extLst>
          </p:cNvPr>
          <p:cNvSpPr/>
          <p:nvPr/>
        </p:nvSpPr>
        <p:spPr>
          <a:xfrm>
            <a:off x="5348499" y="3595857"/>
            <a:ext cx="2141431" cy="2141431"/>
          </a:xfrm>
          <a:prstGeom prst="cube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C79C90-2F48-C04B-92E1-AB7B74AE1F28}"/>
              </a:ext>
            </a:extLst>
          </p:cNvPr>
          <p:cNvSpPr txBox="1"/>
          <p:nvPr/>
        </p:nvSpPr>
        <p:spPr>
          <a:xfrm>
            <a:off x="5326203" y="5731515"/>
            <a:ext cx="1617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Sample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Convolution#2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79B346-674A-CF4B-9E05-AD721DEEB9B5}"/>
              </a:ext>
            </a:extLst>
          </p:cNvPr>
          <p:cNvSpPr txBox="1"/>
          <p:nvPr/>
        </p:nvSpPr>
        <p:spPr>
          <a:xfrm rot="16200000">
            <a:off x="4356650" y="4737880"/>
            <a:ext cx="161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Parameter</a:t>
            </a:r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id="{E4E25451-C257-BA40-B3C8-A236866FBAE1}"/>
              </a:ext>
            </a:extLst>
          </p:cNvPr>
          <p:cNvSpPr/>
          <p:nvPr/>
        </p:nvSpPr>
        <p:spPr>
          <a:xfrm>
            <a:off x="8218461" y="3577002"/>
            <a:ext cx="2141431" cy="2141431"/>
          </a:xfrm>
          <a:prstGeom prst="cube">
            <a:avLst/>
          </a:prstGeom>
          <a:solidFill>
            <a:srgbClr val="ED7D31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86B72A-FA17-0148-9362-EDBCA3A05431}"/>
              </a:ext>
            </a:extLst>
          </p:cNvPr>
          <p:cNvSpPr txBox="1"/>
          <p:nvPr/>
        </p:nvSpPr>
        <p:spPr>
          <a:xfrm>
            <a:off x="8196165" y="5712660"/>
            <a:ext cx="1617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Sample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Convolution#3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615C0F-49B5-CC4C-8B55-077297378D7E}"/>
              </a:ext>
            </a:extLst>
          </p:cNvPr>
          <p:cNvSpPr txBox="1"/>
          <p:nvPr/>
        </p:nvSpPr>
        <p:spPr>
          <a:xfrm rot="16200000">
            <a:off x="7226612" y="4719025"/>
            <a:ext cx="161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Parameter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627E7A-781A-7649-B57E-45889A985A4B}"/>
              </a:ext>
            </a:extLst>
          </p:cNvPr>
          <p:cNvSpPr/>
          <p:nvPr/>
        </p:nvSpPr>
        <p:spPr>
          <a:xfrm>
            <a:off x="2853332" y="6400563"/>
            <a:ext cx="888498" cy="3934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E3E568D-350C-C742-AB4D-6062E084AC44}"/>
              </a:ext>
            </a:extLst>
          </p:cNvPr>
          <p:cNvSpPr/>
          <p:nvPr/>
        </p:nvSpPr>
        <p:spPr>
          <a:xfrm>
            <a:off x="8613055" y="6408752"/>
            <a:ext cx="888498" cy="3934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87D3E3D-17E2-7044-AED7-8C1C82763A8F}"/>
              </a:ext>
            </a:extLst>
          </p:cNvPr>
          <p:cNvSpPr/>
          <p:nvPr/>
        </p:nvSpPr>
        <p:spPr>
          <a:xfrm>
            <a:off x="5793953" y="6416337"/>
            <a:ext cx="888498" cy="3934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ED7D31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GPU2</a:t>
            </a:r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497DC7CF-327B-6F4E-B6BB-5426A255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C3EE-4F2C-A94E-8229-ED6243AB291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0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39405-B53D-0648-A5F3-B8049F16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SOAP Search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F6E4A-EA41-814F-9502-98F96964F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386"/>
            <a:ext cx="10515600" cy="190575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</a:t>
            </a:r>
            <a:r>
              <a:rPr lang="en-US" dirty="0"/>
              <a:t>amples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partitioning training samples (Data Parallelism)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O</a:t>
            </a:r>
            <a:r>
              <a:rPr lang="en-US" dirty="0"/>
              <a:t>perators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partitioning DNN operators (Model Parallelism)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en-US" dirty="0"/>
              <a:t>ttributes: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partitioning attributes in a sample (e.g., different pixels)</a:t>
            </a: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P</a:t>
            </a:r>
            <a:r>
              <a:rPr lang="en-US" dirty="0"/>
              <a:t>arameters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0A61D7-1BDE-BD42-9B11-9AFB8D8C3789}"/>
              </a:ext>
            </a:extLst>
          </p:cNvPr>
          <p:cNvSpPr txBox="1"/>
          <p:nvPr/>
        </p:nvSpPr>
        <p:spPr>
          <a:xfrm>
            <a:off x="1448738" y="6315145"/>
            <a:ext cx="850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Parallelizing a 1D convolution</a:t>
            </a: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887B2841-6B79-864E-A742-85BB3C838F6B}"/>
              </a:ext>
            </a:extLst>
          </p:cNvPr>
          <p:cNvSpPr/>
          <p:nvPr/>
        </p:nvSpPr>
        <p:spPr>
          <a:xfrm>
            <a:off x="7387698" y="3208043"/>
            <a:ext cx="1744061" cy="1754366"/>
          </a:xfrm>
          <a:prstGeom prst="cube">
            <a:avLst>
              <a:gd name="adj" fmla="val 8322"/>
            </a:avLst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056D75A6-ECE9-C340-A7ED-26347B1A0A75}"/>
              </a:ext>
            </a:extLst>
          </p:cNvPr>
          <p:cNvSpPr/>
          <p:nvPr/>
        </p:nvSpPr>
        <p:spPr>
          <a:xfrm>
            <a:off x="7013604" y="3564659"/>
            <a:ext cx="1744061" cy="1754366"/>
          </a:xfrm>
          <a:prstGeom prst="cube">
            <a:avLst>
              <a:gd name="adj" fmla="val 8322"/>
            </a:avLst>
          </a:prstGeom>
          <a:solidFill>
            <a:srgbClr val="ED7D3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8CA14A48-26E0-FD44-9226-67C67129062C}"/>
              </a:ext>
            </a:extLst>
          </p:cNvPr>
          <p:cNvSpPr/>
          <p:nvPr/>
        </p:nvSpPr>
        <p:spPr>
          <a:xfrm>
            <a:off x="6647844" y="3930419"/>
            <a:ext cx="1744061" cy="1754366"/>
          </a:xfrm>
          <a:prstGeom prst="cube">
            <a:avLst>
              <a:gd name="adj" fmla="val 8322"/>
            </a:avLst>
          </a:prstGeom>
          <a:solidFill>
            <a:srgbClr val="4472C4">
              <a:lumMod val="60000"/>
              <a:lumOff val="4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6BC4C279-4FBB-A942-A7C0-7C8E6F340248}"/>
              </a:ext>
            </a:extLst>
          </p:cNvPr>
          <p:cNvSpPr/>
          <p:nvPr/>
        </p:nvSpPr>
        <p:spPr>
          <a:xfrm>
            <a:off x="6273750" y="4332755"/>
            <a:ext cx="1744061" cy="1754366"/>
          </a:xfrm>
          <a:prstGeom prst="cube">
            <a:avLst>
              <a:gd name="adj" fmla="val 8322"/>
            </a:avLst>
          </a:prstGeom>
          <a:solidFill>
            <a:srgbClr val="4472C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A93724BC-033C-D44A-8BC4-BFD1B0522178}"/>
              </a:ext>
            </a:extLst>
          </p:cNvPr>
          <p:cNvSpPr/>
          <p:nvPr/>
        </p:nvSpPr>
        <p:spPr>
          <a:xfrm>
            <a:off x="1816285" y="3779322"/>
            <a:ext cx="2141431" cy="2141431"/>
          </a:xfrm>
          <a:prstGeom prst="cub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AE971E6D-EC8B-C846-BD03-4B0E3302990D}"/>
              </a:ext>
            </a:extLst>
          </p:cNvPr>
          <p:cNvSpPr/>
          <p:nvPr/>
        </p:nvSpPr>
        <p:spPr>
          <a:xfrm>
            <a:off x="4568253" y="4406089"/>
            <a:ext cx="1094960" cy="887896"/>
          </a:xfrm>
          <a:prstGeom prst="rightArrow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884088-C2D5-0640-A11B-4A9A757C5867}"/>
              </a:ext>
            </a:extLst>
          </p:cNvPr>
          <p:cNvSpPr txBox="1"/>
          <p:nvPr/>
        </p:nvSpPr>
        <p:spPr>
          <a:xfrm>
            <a:off x="1793989" y="5914979"/>
            <a:ext cx="161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Sample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A5379A-2CBD-E64E-9868-B6941352C76E}"/>
              </a:ext>
            </a:extLst>
          </p:cNvPr>
          <p:cNvSpPr txBox="1"/>
          <p:nvPr/>
        </p:nvSpPr>
        <p:spPr>
          <a:xfrm rot="16200000">
            <a:off x="824436" y="4921345"/>
            <a:ext cx="161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Parameter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02E007-3541-EE4D-A77C-4925A7C130BB}"/>
              </a:ext>
            </a:extLst>
          </p:cNvPr>
          <p:cNvSpPr txBox="1"/>
          <p:nvPr/>
        </p:nvSpPr>
        <p:spPr>
          <a:xfrm rot="18900000">
            <a:off x="1143554" y="3686752"/>
            <a:ext cx="161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Pixel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701E11-7DA5-1845-B00F-F4B66B873C22}"/>
              </a:ext>
            </a:extLst>
          </p:cNvPr>
          <p:cNvSpPr/>
          <p:nvPr/>
        </p:nvSpPr>
        <p:spPr>
          <a:xfrm>
            <a:off x="8017810" y="5787985"/>
            <a:ext cx="888498" cy="3934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0D5A5CF-4E25-B342-86AB-9AD85DA74C8B}"/>
              </a:ext>
            </a:extLst>
          </p:cNvPr>
          <p:cNvSpPr/>
          <p:nvPr/>
        </p:nvSpPr>
        <p:spPr>
          <a:xfrm>
            <a:off x="8321749" y="5406498"/>
            <a:ext cx="888498" cy="3934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472C4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512EAA3-C680-F948-9466-684C2F07FEE8}"/>
              </a:ext>
            </a:extLst>
          </p:cNvPr>
          <p:cNvSpPr/>
          <p:nvPr/>
        </p:nvSpPr>
        <p:spPr>
          <a:xfrm>
            <a:off x="8695843" y="5036955"/>
            <a:ext cx="888498" cy="3934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GPU3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D7600BF-2DA0-EB41-A1D8-06135C5ECB17}"/>
              </a:ext>
            </a:extLst>
          </p:cNvPr>
          <p:cNvSpPr/>
          <p:nvPr/>
        </p:nvSpPr>
        <p:spPr>
          <a:xfrm>
            <a:off x="9061603" y="4663828"/>
            <a:ext cx="888498" cy="3934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ED7D31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4B2A1-4EE2-904E-9458-A12FF35F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C3EE-4F2C-A94E-8229-ED6243AB291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01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39405-B53D-0648-A5F3-B8049F16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SOAP Search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F6E4A-EA41-814F-9502-98F96964F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386"/>
            <a:ext cx="10515600" cy="190575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</a:t>
            </a:r>
            <a:r>
              <a:rPr lang="en-US" dirty="0"/>
              <a:t>amples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partitioning training samples (Data Parallelism)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O</a:t>
            </a:r>
            <a:r>
              <a:rPr lang="en-US" dirty="0"/>
              <a:t>perators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partitioning DNN operators (Model Parallelism)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en-US" dirty="0"/>
              <a:t>ttributes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partitioning attributes in a sample (e.g., different pixels)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P</a:t>
            </a:r>
            <a:r>
              <a:rPr lang="en-US" dirty="0"/>
              <a:t>arameters: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partitioning parameters in an operator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3AD1F13-79B7-9048-8DB1-B4BE276E5B4E}"/>
              </a:ext>
            </a:extLst>
          </p:cNvPr>
          <p:cNvSpPr txBox="1"/>
          <p:nvPr/>
        </p:nvSpPr>
        <p:spPr>
          <a:xfrm>
            <a:off x="2105230" y="6408476"/>
            <a:ext cx="8076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Parallelizing a 1D convolution</a:t>
            </a:r>
          </a:p>
        </p:txBody>
      </p:sp>
      <p:sp>
        <p:nvSpPr>
          <p:cNvPr id="44" name="Cube 43">
            <a:extLst>
              <a:ext uri="{FF2B5EF4-FFF2-40B4-BE49-F238E27FC236}">
                <a16:creationId xmlns:a16="http://schemas.microsoft.com/office/drawing/2014/main" id="{D24584D2-5159-EF4C-8565-6F03E64B28C7}"/>
              </a:ext>
            </a:extLst>
          </p:cNvPr>
          <p:cNvSpPr/>
          <p:nvPr/>
        </p:nvSpPr>
        <p:spPr>
          <a:xfrm>
            <a:off x="2472777" y="3872653"/>
            <a:ext cx="2141431" cy="2141431"/>
          </a:xfrm>
          <a:prstGeom prst="cub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173FD919-F691-AD46-BD9C-DD429ED02316}"/>
              </a:ext>
            </a:extLst>
          </p:cNvPr>
          <p:cNvSpPr/>
          <p:nvPr/>
        </p:nvSpPr>
        <p:spPr>
          <a:xfrm>
            <a:off x="5180577" y="4503084"/>
            <a:ext cx="1094960" cy="887896"/>
          </a:xfrm>
          <a:prstGeom prst="rightArrow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7DB1CD9-AB2B-1744-89F3-BDB33CE2885C}"/>
              </a:ext>
            </a:extLst>
          </p:cNvPr>
          <p:cNvSpPr txBox="1"/>
          <p:nvPr/>
        </p:nvSpPr>
        <p:spPr>
          <a:xfrm>
            <a:off x="2450481" y="6008310"/>
            <a:ext cx="161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Sample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FD7DACB-8DDE-9545-8580-57CA3D2A0497}"/>
              </a:ext>
            </a:extLst>
          </p:cNvPr>
          <p:cNvSpPr txBox="1"/>
          <p:nvPr/>
        </p:nvSpPr>
        <p:spPr>
          <a:xfrm rot="16200000">
            <a:off x="1480928" y="5014676"/>
            <a:ext cx="161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Parameter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63EC50D-D31C-2D4C-8A7A-46047EE9612E}"/>
              </a:ext>
            </a:extLst>
          </p:cNvPr>
          <p:cNvSpPr txBox="1"/>
          <p:nvPr/>
        </p:nvSpPr>
        <p:spPr>
          <a:xfrm rot="18900000">
            <a:off x="1800046" y="3780083"/>
            <a:ext cx="161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Pixel</a:t>
            </a:r>
          </a:p>
        </p:txBody>
      </p:sp>
      <p:sp>
        <p:nvSpPr>
          <p:cNvPr id="52" name="Cube 51">
            <a:extLst>
              <a:ext uri="{FF2B5EF4-FFF2-40B4-BE49-F238E27FC236}">
                <a16:creationId xmlns:a16="http://schemas.microsoft.com/office/drawing/2014/main" id="{AAA82DFC-962F-1D4A-8DE0-2EC13E42282D}"/>
              </a:ext>
            </a:extLst>
          </p:cNvPr>
          <p:cNvSpPr/>
          <p:nvPr/>
        </p:nvSpPr>
        <p:spPr>
          <a:xfrm>
            <a:off x="6841906" y="5261241"/>
            <a:ext cx="2276326" cy="1074629"/>
          </a:xfrm>
          <a:prstGeom prst="cube">
            <a:avLst>
              <a:gd name="adj" fmla="val 63792"/>
            </a:avLst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Cube 52">
            <a:extLst>
              <a:ext uri="{FF2B5EF4-FFF2-40B4-BE49-F238E27FC236}">
                <a16:creationId xmlns:a16="http://schemas.microsoft.com/office/drawing/2014/main" id="{476BC864-B202-C441-BE27-CE53E6045FD7}"/>
              </a:ext>
            </a:extLst>
          </p:cNvPr>
          <p:cNvSpPr/>
          <p:nvPr/>
        </p:nvSpPr>
        <p:spPr>
          <a:xfrm>
            <a:off x="6841906" y="4634474"/>
            <a:ext cx="2276326" cy="1074629"/>
          </a:xfrm>
          <a:prstGeom prst="cube">
            <a:avLst>
              <a:gd name="adj" fmla="val 63792"/>
            </a:avLst>
          </a:prstGeom>
          <a:solidFill>
            <a:srgbClr val="ED7D3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Cube 53">
            <a:extLst>
              <a:ext uri="{FF2B5EF4-FFF2-40B4-BE49-F238E27FC236}">
                <a16:creationId xmlns:a16="http://schemas.microsoft.com/office/drawing/2014/main" id="{A96B092A-F05E-B245-9DAC-C7105B424E73}"/>
              </a:ext>
            </a:extLst>
          </p:cNvPr>
          <p:cNvSpPr/>
          <p:nvPr/>
        </p:nvSpPr>
        <p:spPr>
          <a:xfrm>
            <a:off x="6841906" y="4002738"/>
            <a:ext cx="2276326" cy="1074629"/>
          </a:xfrm>
          <a:prstGeom prst="cube">
            <a:avLst>
              <a:gd name="adj" fmla="val 63792"/>
            </a:avLst>
          </a:prstGeom>
          <a:solidFill>
            <a:srgbClr val="4472C4">
              <a:lumMod val="60000"/>
              <a:lumOff val="4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Cube 54">
            <a:extLst>
              <a:ext uri="{FF2B5EF4-FFF2-40B4-BE49-F238E27FC236}">
                <a16:creationId xmlns:a16="http://schemas.microsoft.com/office/drawing/2014/main" id="{6CC4531D-673A-8748-8BDF-4DA5E5857DA1}"/>
              </a:ext>
            </a:extLst>
          </p:cNvPr>
          <p:cNvSpPr/>
          <p:nvPr/>
        </p:nvSpPr>
        <p:spPr>
          <a:xfrm>
            <a:off x="6841906" y="3371002"/>
            <a:ext cx="2276326" cy="1074629"/>
          </a:xfrm>
          <a:prstGeom prst="cube">
            <a:avLst>
              <a:gd name="adj" fmla="val 63792"/>
            </a:avLst>
          </a:prstGeom>
          <a:solidFill>
            <a:srgbClr val="4472C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D61C119-C26F-A545-872C-26B522ACAA05}"/>
              </a:ext>
            </a:extLst>
          </p:cNvPr>
          <p:cNvSpPr/>
          <p:nvPr/>
        </p:nvSpPr>
        <p:spPr>
          <a:xfrm>
            <a:off x="9293466" y="3340318"/>
            <a:ext cx="888498" cy="3934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860A606-9045-3649-8375-9D7EF9807B42}"/>
              </a:ext>
            </a:extLst>
          </p:cNvPr>
          <p:cNvSpPr/>
          <p:nvPr/>
        </p:nvSpPr>
        <p:spPr>
          <a:xfrm>
            <a:off x="9293466" y="3980078"/>
            <a:ext cx="888498" cy="3934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472C4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445300F-47D2-E64C-AA61-8E99EB9ED5CA}"/>
              </a:ext>
            </a:extLst>
          </p:cNvPr>
          <p:cNvSpPr/>
          <p:nvPr/>
        </p:nvSpPr>
        <p:spPr>
          <a:xfrm>
            <a:off x="9293466" y="4613435"/>
            <a:ext cx="888498" cy="3934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GPU3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C4932E3-A1C7-674D-9259-33F8E9032B00}"/>
              </a:ext>
            </a:extLst>
          </p:cNvPr>
          <p:cNvSpPr/>
          <p:nvPr/>
        </p:nvSpPr>
        <p:spPr>
          <a:xfrm>
            <a:off x="9293466" y="5228598"/>
            <a:ext cx="888498" cy="3934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ED7D31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D6A52-2585-F34D-B7FB-9DC235874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C3EE-4F2C-A94E-8229-ED6243AB291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171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B4DD7-005E-624B-A973-320D778E7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Parallelism in SOAP</a:t>
            </a:r>
          </a:p>
        </p:txBody>
      </p:sp>
      <p:pic>
        <p:nvPicPr>
          <p:cNvPr id="4" name="Picture 3" descr="example_parallelization.pdf">
            <a:extLst>
              <a:ext uri="{FF2B5EF4-FFF2-40B4-BE49-F238E27FC236}">
                <a16:creationId xmlns:a16="http://schemas.microsoft.com/office/drawing/2014/main" id="{2BB09A5D-4BD2-4744-9C27-D271B3EB2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59" y="1744152"/>
            <a:ext cx="9251881" cy="2910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B00BD8-82FD-AD45-844C-10F484AF7273}"/>
              </a:ext>
            </a:extLst>
          </p:cNvPr>
          <p:cNvSpPr txBox="1"/>
          <p:nvPr/>
        </p:nvSpPr>
        <p:spPr>
          <a:xfrm>
            <a:off x="1470059" y="4694882"/>
            <a:ext cx="925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Example parallelization strategies for 1D convolution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44DC33A-98AD-074C-A82E-9846049E88C8}"/>
              </a:ext>
            </a:extLst>
          </p:cNvPr>
          <p:cNvSpPr/>
          <p:nvPr/>
        </p:nvSpPr>
        <p:spPr>
          <a:xfrm>
            <a:off x="1951742" y="5336397"/>
            <a:ext cx="8288513" cy="992355"/>
          </a:xfrm>
          <a:prstGeom prst="roundRect">
            <a:avLst/>
          </a:prstGeom>
          <a:gradFill rotWithShape="1">
            <a:gsLst>
              <a:gs pos="0">
                <a:srgbClr val="8D3C1E">
                  <a:shade val="70000"/>
                  <a:satMod val="150000"/>
                </a:srgbClr>
              </a:gs>
              <a:gs pos="34000">
                <a:srgbClr val="8D3C1E">
                  <a:shade val="70000"/>
                  <a:satMod val="140000"/>
                </a:srgbClr>
              </a:gs>
              <a:gs pos="70000">
                <a:srgbClr val="8D3C1E">
                  <a:tint val="100000"/>
                  <a:shade val="90000"/>
                  <a:satMod val="140000"/>
                </a:srgbClr>
              </a:gs>
              <a:gs pos="100000">
                <a:srgbClr val="8D3C1E">
                  <a:tint val="100000"/>
                  <a:shade val="100000"/>
                  <a:satMod val="10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solidFill>
              <a:srgbClr val="8D3C1E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Different strategies perform the same computation.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79AEA9E-C548-9E45-A9B1-52BC45A5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C3EE-4F2C-A94E-8229-ED6243AB291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1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CBC58C8-8249-554E-BA9B-49A37A53F4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527625"/>
              </p:ext>
            </p:extLst>
          </p:nvPr>
        </p:nvGraphicFramePr>
        <p:xfrm>
          <a:off x="1869879" y="859008"/>
          <a:ext cx="8452241" cy="5139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3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2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2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Parallelization</a:t>
                      </a:r>
                    </a:p>
                    <a:p>
                      <a:r>
                        <a:rPr lang="en-US" dirty="0"/>
                        <a:t>Approach</a:t>
                      </a:r>
                      <a:endParaRPr lang="en-US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Sample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Operator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Attribute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Parameter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/>
                        <a:t>Data Parallelism</a:t>
                      </a:r>
                      <a:endParaRPr lang="en-US" sz="1800" baseline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>
                          <a:solidFill>
                            <a:schemeClr val="accent1"/>
                          </a:solidFill>
                          <a:sym typeface="Zapf Dingbats"/>
                        </a:rPr>
                        <a:t>✓</a:t>
                      </a:r>
                      <a:endParaRPr lang="en-US" b="1" baseline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/>
                        <a:t>Model Parallelism</a:t>
                      </a:r>
                      <a:endParaRPr lang="en-US" sz="1800" baseline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>
                          <a:solidFill>
                            <a:schemeClr val="accent1"/>
                          </a:solidFill>
                          <a:sym typeface="Zapf Dingbats"/>
                        </a:rPr>
                        <a:t>✓</a:t>
                      </a:r>
                      <a:endParaRPr lang="en-US" b="1" baseline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>
                          <a:solidFill>
                            <a:schemeClr val="accent1"/>
                          </a:solidFill>
                          <a:sym typeface="Zapf Dingbats"/>
                        </a:rPr>
                        <a:t>✓</a:t>
                      </a:r>
                      <a:endParaRPr lang="en-US" b="1" baseline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Manually-designed strategies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>
                        <a:solidFill>
                          <a:srgbClr val="8C151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>
                        <a:solidFill>
                          <a:srgbClr val="8C151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>
                        <a:solidFill>
                          <a:srgbClr val="8C151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066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/>
                        <a:t>(</a:t>
                      </a:r>
                      <a:r>
                        <a:rPr lang="en-US" sz="1800" dirty="0" err="1"/>
                        <a:t>Krizhevsky</a:t>
                      </a:r>
                      <a:r>
                        <a:rPr lang="en-US" sz="1800" dirty="0"/>
                        <a:t>, 2012</a:t>
                      </a:r>
                      <a:r>
                        <a:rPr lang="en-US" sz="1800" baseline="0" dirty="0"/>
                        <a:t>)</a:t>
                      </a:r>
                      <a:endParaRPr lang="en-US" sz="1100" baseline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>
                          <a:solidFill>
                            <a:schemeClr val="accent1"/>
                          </a:solidFill>
                          <a:sym typeface="Zapf Dingbats"/>
                        </a:rPr>
                        <a:t>✓</a:t>
                      </a:r>
                      <a:endParaRPr lang="en-US" b="1" baseline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>
                          <a:solidFill>
                            <a:schemeClr val="accent1"/>
                          </a:solidFill>
                          <a:sym typeface="Zapf Dingbats"/>
                        </a:rPr>
                        <a:t>✓</a:t>
                      </a:r>
                      <a:endParaRPr lang="en-US" b="1" baseline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(</a:t>
                      </a:r>
                      <a:r>
                        <a:rPr lang="en-US" sz="1800" dirty="0"/>
                        <a:t>Wu et al., 2014)</a:t>
                      </a:r>
                      <a:endParaRPr lang="en-US" sz="1100" baseline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>
                          <a:solidFill>
                            <a:schemeClr val="accent1"/>
                          </a:solidFill>
                          <a:sym typeface="Zapf Dingbats"/>
                        </a:rPr>
                        <a:t>✓</a:t>
                      </a:r>
                      <a:endParaRPr lang="en-US" b="1" baseline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>
                          <a:solidFill>
                            <a:schemeClr val="accent1"/>
                          </a:solidFill>
                          <a:sym typeface="Zapf Dingbats"/>
                        </a:rPr>
                        <a:t>✓</a:t>
                      </a:r>
                      <a:endParaRPr lang="en-US" b="1" baseline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433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/>
                        <a:t>Mesh-TensorFlow</a:t>
                      </a:r>
                      <a:endParaRPr lang="en-US" sz="1800" baseline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>
                          <a:solidFill>
                            <a:schemeClr val="accent1"/>
                          </a:solidFill>
                          <a:sym typeface="Zapf Dingbats"/>
                        </a:rPr>
                        <a:t>✓</a:t>
                      </a:r>
                      <a:endParaRPr lang="en-US" b="1" baseline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>
                          <a:solidFill>
                            <a:schemeClr val="accent1"/>
                          </a:solidFill>
                          <a:sym typeface="Zapf Dingbats"/>
                        </a:rPr>
                        <a:t>✓</a:t>
                      </a:r>
                      <a:endParaRPr lang="en-US" b="1" baseline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254729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Automatic generated strategies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>
                        <a:solidFill>
                          <a:srgbClr val="8C151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>
                        <a:solidFill>
                          <a:srgbClr val="8C151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>
                        <a:solidFill>
                          <a:srgbClr val="8C151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>
                        <a:solidFill>
                          <a:srgbClr val="8C151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09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err="1"/>
                        <a:t>ColocRL</a:t>
                      </a:r>
                      <a:endParaRPr lang="en-US" sz="1800" baseline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>
                          <a:solidFill>
                            <a:schemeClr val="accent1"/>
                          </a:solidFill>
                          <a:sym typeface="Zapf Dingbats"/>
                        </a:rPr>
                        <a:t>✓</a:t>
                      </a:r>
                      <a:endParaRPr lang="en-US" b="1" baseline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366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/>
                        <a:t>Tofu and </a:t>
                      </a:r>
                      <a:r>
                        <a:rPr lang="en-US" sz="1800" baseline="0" dirty="0" err="1"/>
                        <a:t>SoyBean</a:t>
                      </a:r>
                      <a:endParaRPr lang="en-US" sz="1800" baseline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>
                          <a:solidFill>
                            <a:schemeClr val="accent1"/>
                          </a:solidFill>
                          <a:sym typeface="Zapf Dingbats"/>
                        </a:rPr>
                        <a:t>✓</a:t>
                      </a:r>
                      <a:endParaRPr lang="en-US" b="1" baseline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>
                          <a:solidFill>
                            <a:schemeClr val="accent1"/>
                          </a:solidFill>
                          <a:sym typeface="Zapf Dingbats"/>
                        </a:rPr>
                        <a:t>✓</a:t>
                      </a:r>
                      <a:endParaRPr lang="en-US" b="1" baseline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857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err="1"/>
                        <a:t>Gpipe</a:t>
                      </a:r>
                      <a:r>
                        <a:rPr lang="en-US" sz="1800" baseline="0" dirty="0"/>
                        <a:t> and </a:t>
                      </a:r>
                      <a:r>
                        <a:rPr lang="en-US" sz="1800" baseline="0" dirty="0" err="1"/>
                        <a:t>PipeDream</a:t>
                      </a:r>
                      <a:endParaRPr lang="en-US" sz="1800" baseline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>
                          <a:solidFill>
                            <a:schemeClr val="accent1"/>
                          </a:solidFill>
                          <a:sym typeface="Zapf Dingbats"/>
                        </a:rPr>
                        <a:t>✓</a:t>
                      </a:r>
                      <a:endParaRPr lang="en-US" b="1" baseline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>
                          <a:solidFill>
                            <a:schemeClr val="accent1"/>
                          </a:solidFill>
                          <a:sym typeface="Zapf Dingbats"/>
                        </a:rPr>
                        <a:t>✓</a:t>
                      </a:r>
                      <a:endParaRPr lang="en-US" b="1" baseline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48311"/>
                  </a:ext>
                </a:extLst>
              </a:tr>
              <a:tr h="420664"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The SOAP search space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>
                        <a:solidFill>
                          <a:srgbClr val="8C151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>
                        <a:solidFill>
                          <a:srgbClr val="8C151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>
                        <a:solidFill>
                          <a:srgbClr val="8C151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>
                        <a:solidFill>
                          <a:srgbClr val="8C151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443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/>
                        <a:t>Our work</a:t>
                      </a:r>
                      <a:endParaRPr lang="en-US" sz="1800" baseline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>
                          <a:solidFill>
                            <a:schemeClr val="accent1"/>
                          </a:solidFill>
                          <a:sym typeface="Zapf Dingbats"/>
                        </a:rPr>
                        <a:t>✓</a:t>
                      </a:r>
                      <a:endParaRPr lang="en-US" b="1" baseline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>
                          <a:solidFill>
                            <a:schemeClr val="accent1"/>
                          </a:solidFill>
                          <a:sym typeface="Zapf Dingbats"/>
                        </a:rPr>
                        <a:t>✓</a:t>
                      </a:r>
                      <a:endParaRPr lang="en-US" b="1" baseline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>
                          <a:solidFill>
                            <a:schemeClr val="accent1"/>
                          </a:solidFill>
                          <a:sym typeface="Zapf Dingbats"/>
                        </a:rPr>
                        <a:t>✓</a:t>
                      </a:r>
                      <a:endParaRPr lang="en-US" b="1" baseline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>
                          <a:solidFill>
                            <a:schemeClr val="accent1"/>
                          </a:solidFill>
                          <a:sym typeface="Zapf Dingbats"/>
                        </a:rPr>
                        <a:t>✓</a:t>
                      </a:r>
                      <a:endParaRPr lang="en-US" b="1" baseline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462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ta_parallelis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534" y="567634"/>
            <a:ext cx="4351176" cy="1874844"/>
          </a:xfrm>
          <a:prstGeom prst="rect">
            <a:avLst/>
          </a:prstGeom>
        </p:spPr>
      </p:pic>
      <p:pic>
        <p:nvPicPr>
          <p:cNvPr id="7" name="Picture 6" descr="inception_icm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157" y="3197046"/>
            <a:ext cx="7236578" cy="31227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54533" y="2495337"/>
            <a:ext cx="435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Source Sans Pro"/>
              </a:rPr>
              <a:t>Data parallelism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54549" y="6347822"/>
            <a:ext cx="772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Source Sans Pro"/>
              </a:rPr>
              <a:t>A possible parallelization strategy in the SOAP search space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53845" y="431683"/>
            <a:ext cx="0" cy="95798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53845" y="431682"/>
            <a:ext cx="952154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78745" y="50591"/>
            <a:ext cx="1375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3060021" y="890885"/>
            <a:ext cx="1375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B3DF7F-FBE7-1942-B32D-720C84591166}"/>
              </a:ext>
            </a:extLst>
          </p:cNvPr>
          <p:cNvSpPr/>
          <p:nvPr/>
        </p:nvSpPr>
        <p:spPr>
          <a:xfrm>
            <a:off x="2253123" y="691906"/>
            <a:ext cx="1063256" cy="295571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GPU1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F93F2-EC14-024C-9E36-ADC7D9F15F8C}"/>
              </a:ext>
            </a:extLst>
          </p:cNvPr>
          <p:cNvSpPr/>
          <p:nvPr/>
        </p:nvSpPr>
        <p:spPr>
          <a:xfrm>
            <a:off x="2253123" y="1060543"/>
            <a:ext cx="1063256" cy="295571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GPU2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18BEFF-FE20-4645-92FA-8F44E0C61902}"/>
              </a:ext>
            </a:extLst>
          </p:cNvPr>
          <p:cNvSpPr/>
          <p:nvPr/>
        </p:nvSpPr>
        <p:spPr>
          <a:xfrm>
            <a:off x="2253123" y="1436539"/>
            <a:ext cx="1063256" cy="295571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GPU3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532914-A442-6A4A-BAF7-152CB2B92445}"/>
              </a:ext>
            </a:extLst>
          </p:cNvPr>
          <p:cNvSpPr/>
          <p:nvPr/>
        </p:nvSpPr>
        <p:spPr>
          <a:xfrm>
            <a:off x="2253123" y="1805176"/>
            <a:ext cx="1063256" cy="295571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GPU4</a:t>
            </a:r>
          </a:p>
        </p:txBody>
      </p:sp>
    </p:spTree>
    <p:extLst>
      <p:ext uri="{BB962C8B-B14F-4D97-AF65-F5344CB8AC3E}">
        <p14:creationId xmlns:p14="http://schemas.microsoft.com/office/powerpoint/2010/main" val="213526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8D6A29A-0FAC-6D4E-BB84-1773BBA2D82D}"/>
              </a:ext>
            </a:extLst>
          </p:cNvPr>
          <p:cNvCxnSpPr/>
          <p:nvPr/>
        </p:nvCxnSpPr>
        <p:spPr>
          <a:xfrm>
            <a:off x="2629650" y="547070"/>
            <a:ext cx="0" cy="95798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CD61616-4DD8-DC44-AF78-DECEBA162006}"/>
              </a:ext>
            </a:extLst>
          </p:cNvPr>
          <p:cNvCxnSpPr/>
          <p:nvPr/>
        </p:nvCxnSpPr>
        <p:spPr>
          <a:xfrm>
            <a:off x="2629650" y="547069"/>
            <a:ext cx="952154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D8D1872-BAF7-C246-A0B0-0448C852152D}"/>
              </a:ext>
            </a:extLst>
          </p:cNvPr>
          <p:cNvSpPr txBox="1"/>
          <p:nvPr/>
        </p:nvSpPr>
        <p:spPr>
          <a:xfrm>
            <a:off x="2454550" y="165978"/>
            <a:ext cx="1375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6EF5D9-ECFB-4742-AFC9-00BA11497839}"/>
              </a:ext>
            </a:extLst>
          </p:cNvPr>
          <p:cNvSpPr txBox="1"/>
          <p:nvPr/>
        </p:nvSpPr>
        <p:spPr>
          <a:xfrm rot="16200000">
            <a:off x="1735826" y="1006272"/>
            <a:ext cx="1375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19DCE0-DA17-1B40-918C-B519E88E4D9C}"/>
              </a:ext>
            </a:extLst>
          </p:cNvPr>
          <p:cNvSpPr/>
          <p:nvPr/>
        </p:nvSpPr>
        <p:spPr>
          <a:xfrm>
            <a:off x="2797394" y="691906"/>
            <a:ext cx="1063256" cy="295571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GPU1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37A7EB-C51E-6244-8661-C007C75C089A}"/>
              </a:ext>
            </a:extLst>
          </p:cNvPr>
          <p:cNvSpPr/>
          <p:nvPr/>
        </p:nvSpPr>
        <p:spPr>
          <a:xfrm>
            <a:off x="2797394" y="1060543"/>
            <a:ext cx="1063256" cy="295571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GPU2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CB89BA-08A8-F940-B465-EF59C64C2AF5}"/>
              </a:ext>
            </a:extLst>
          </p:cNvPr>
          <p:cNvSpPr/>
          <p:nvPr/>
        </p:nvSpPr>
        <p:spPr>
          <a:xfrm>
            <a:off x="2797394" y="1436539"/>
            <a:ext cx="1063256" cy="295571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GPU3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EA5AD2-FF80-F347-A905-FA6B19955C1E}"/>
              </a:ext>
            </a:extLst>
          </p:cNvPr>
          <p:cNvSpPr/>
          <p:nvPr/>
        </p:nvSpPr>
        <p:spPr>
          <a:xfrm>
            <a:off x="2797394" y="1805176"/>
            <a:ext cx="1063256" cy="295571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GPU4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FB867D-2494-AA4A-9E3D-B2E489D2D410}"/>
              </a:ext>
            </a:extLst>
          </p:cNvPr>
          <p:cNvSpPr txBox="1"/>
          <p:nvPr/>
        </p:nvSpPr>
        <p:spPr>
          <a:xfrm>
            <a:off x="4077857" y="2495337"/>
            <a:ext cx="435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Source Sans Pro"/>
              </a:rPr>
              <a:t>Data parallelism</a:t>
            </a:r>
          </a:p>
        </p:txBody>
      </p:sp>
      <p:pic>
        <p:nvPicPr>
          <p:cNvPr id="31" name="Picture 30" descr="data_parallelism.pdf">
            <a:extLst>
              <a:ext uri="{FF2B5EF4-FFF2-40B4-BE49-F238E27FC236}">
                <a16:creationId xmlns:a16="http://schemas.microsoft.com/office/drawing/2014/main" id="{583076CD-731A-1841-83D4-F6F33B0B1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649" y="567634"/>
            <a:ext cx="4351176" cy="187484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38D5EB1-1C93-D140-A3EB-D446F11D3308}"/>
              </a:ext>
            </a:extLst>
          </p:cNvPr>
          <p:cNvSpPr txBox="1"/>
          <p:nvPr/>
        </p:nvSpPr>
        <p:spPr>
          <a:xfrm>
            <a:off x="2454549" y="6347822"/>
            <a:ext cx="772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Source Sans Pro"/>
              </a:rPr>
              <a:t>A possible parallelization strategy in the SOAP search space</a:t>
            </a:r>
          </a:p>
        </p:txBody>
      </p:sp>
      <p:pic>
        <p:nvPicPr>
          <p:cNvPr id="7" name="Picture 6" descr="inception_icm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157" y="3197046"/>
            <a:ext cx="7236578" cy="31227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Source Sans Pro"/>
            </a:endParaRPr>
          </a:p>
        </p:txBody>
      </p:sp>
      <p:pic>
        <p:nvPicPr>
          <p:cNvPr id="12" name="Picture 11" descr="inception_icml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3" r="64675" b="24968"/>
          <a:stretch/>
        </p:blipFill>
        <p:spPr>
          <a:xfrm>
            <a:off x="2635157" y="4149563"/>
            <a:ext cx="2556296" cy="1390487"/>
          </a:xfrm>
          <a:prstGeom prst="rect">
            <a:avLst/>
          </a:prstGeom>
        </p:spPr>
      </p:pic>
      <p:pic>
        <p:nvPicPr>
          <p:cNvPr id="13" name="Picture 12" descr="inception_icml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37" t="16280" r="13996" b="15700"/>
          <a:stretch/>
        </p:blipFill>
        <p:spPr>
          <a:xfrm>
            <a:off x="7862672" y="3711613"/>
            <a:ext cx="996235" cy="2124051"/>
          </a:xfrm>
          <a:prstGeom prst="rect">
            <a:avLst/>
          </a:prstGeom>
        </p:spPr>
      </p:pic>
      <p:pic>
        <p:nvPicPr>
          <p:cNvPr id="14" name="Picture 13" descr="inception_icml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0" t="24893" r="56356" b="27423"/>
          <a:stretch/>
        </p:blipFill>
        <p:spPr>
          <a:xfrm>
            <a:off x="5333772" y="3985332"/>
            <a:ext cx="459800" cy="1489026"/>
          </a:xfrm>
          <a:prstGeom prst="rect">
            <a:avLst/>
          </a:prstGeom>
        </p:spPr>
      </p:pic>
      <p:pic>
        <p:nvPicPr>
          <p:cNvPr id="15" name="Picture 14" descr="inception_icml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1" t="-549" r="29275" b="550"/>
          <a:stretch/>
        </p:blipFill>
        <p:spPr>
          <a:xfrm>
            <a:off x="7304344" y="3175149"/>
            <a:ext cx="459801" cy="31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9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E989E-ED4A-BB4A-BFA0-CE72227E8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FlexFlow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0FB7265-FA83-AC44-A53D-06EEA6273448}"/>
              </a:ext>
            </a:extLst>
          </p:cNvPr>
          <p:cNvSpPr/>
          <p:nvPr/>
        </p:nvSpPr>
        <p:spPr>
          <a:xfrm>
            <a:off x="3968494" y="4141842"/>
            <a:ext cx="1416154" cy="738176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MCMC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Alg.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F187190-B245-6442-9333-8CDD8AE6AFCB}"/>
              </a:ext>
            </a:extLst>
          </p:cNvPr>
          <p:cNvSpPr/>
          <p:nvPr/>
        </p:nvSpPr>
        <p:spPr>
          <a:xfrm>
            <a:off x="3810098" y="5698212"/>
            <a:ext cx="4485286" cy="467088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Distributed Runtime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ED5C130-D2C0-4F40-8552-9E161B3BE302}"/>
              </a:ext>
            </a:extLst>
          </p:cNvPr>
          <p:cNvCxnSpPr>
            <a:stCxn id="20" idx="2"/>
          </p:cNvCxnSpPr>
          <p:nvPr/>
        </p:nvCxnSpPr>
        <p:spPr>
          <a:xfrm>
            <a:off x="4660064" y="3223464"/>
            <a:ext cx="0" cy="31323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BF0CAA4-E197-A64F-BCB1-2D3608077C12}"/>
              </a:ext>
            </a:extLst>
          </p:cNvPr>
          <p:cNvCxnSpPr>
            <a:stCxn id="22" idx="2"/>
          </p:cNvCxnSpPr>
          <p:nvPr/>
        </p:nvCxnSpPr>
        <p:spPr>
          <a:xfrm>
            <a:off x="7392274" y="3223464"/>
            <a:ext cx="0" cy="31323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DD0A17-EA44-BD47-97F7-48356BC84AD3}"/>
              </a:ext>
            </a:extLst>
          </p:cNvPr>
          <p:cNvCxnSpPr>
            <a:endCxn id="5" idx="0"/>
          </p:cNvCxnSpPr>
          <p:nvPr/>
        </p:nvCxnSpPr>
        <p:spPr>
          <a:xfrm>
            <a:off x="6052741" y="5129620"/>
            <a:ext cx="0" cy="568593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2FA2306-7630-0C4F-AD28-E8ED3B131303}"/>
              </a:ext>
            </a:extLst>
          </p:cNvPr>
          <p:cNvSpPr txBox="1"/>
          <p:nvPr/>
        </p:nvSpPr>
        <p:spPr>
          <a:xfrm>
            <a:off x="6379899" y="5255638"/>
            <a:ext cx="1953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Best Found Strategy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A8EC693-253F-5C40-A71B-5694816008AA}"/>
              </a:ext>
            </a:extLst>
          </p:cNvPr>
          <p:cNvSpPr/>
          <p:nvPr/>
        </p:nvSpPr>
        <p:spPr>
          <a:xfrm>
            <a:off x="3361074" y="3367368"/>
            <a:ext cx="5302795" cy="2925573"/>
          </a:xfrm>
          <a:prstGeom prst="roundRect">
            <a:avLst>
              <a:gd name="adj" fmla="val 7342"/>
            </a:avLst>
          </a:prstGeom>
          <a:noFill/>
          <a:ln w="19050" cmpd="sng"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A87AC7-FB04-F142-99BE-DBC5AC164675}"/>
              </a:ext>
            </a:extLst>
          </p:cNvPr>
          <p:cNvSpPr txBox="1"/>
          <p:nvPr/>
        </p:nvSpPr>
        <p:spPr>
          <a:xfrm>
            <a:off x="5765725" y="4566188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Candidate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FF62A3-6A63-0647-A750-7D7443FDF8BF}"/>
              </a:ext>
            </a:extLst>
          </p:cNvPr>
          <p:cNvCxnSpPr/>
          <p:nvPr/>
        </p:nvCxnSpPr>
        <p:spPr>
          <a:xfrm>
            <a:off x="5378570" y="4585512"/>
            <a:ext cx="1386475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16E3523-5F46-4943-B0C5-8B42CC751AD0}"/>
              </a:ext>
            </a:extLst>
          </p:cNvPr>
          <p:cNvCxnSpPr/>
          <p:nvPr/>
        </p:nvCxnSpPr>
        <p:spPr>
          <a:xfrm flipH="1">
            <a:off x="5350347" y="4441685"/>
            <a:ext cx="1379904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8FBA918-96CF-1347-AA64-4A843FDDA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565" y="5206045"/>
            <a:ext cx="403531" cy="4035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8A177C-D7D5-E446-9A11-469F85117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546" y="4640201"/>
            <a:ext cx="404752" cy="4047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0D7CEA-1137-F245-AB73-697332FB902D}"/>
              </a:ext>
            </a:extLst>
          </p:cNvPr>
          <p:cNvSpPr txBox="1"/>
          <p:nvPr/>
        </p:nvSpPr>
        <p:spPr>
          <a:xfrm>
            <a:off x="5511234" y="3941074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Simulated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B82EDBF-5AF0-B148-A047-AFB042859A74}"/>
              </a:ext>
            </a:extLst>
          </p:cNvPr>
          <p:cNvSpPr/>
          <p:nvPr/>
        </p:nvSpPr>
        <p:spPr>
          <a:xfrm>
            <a:off x="3810098" y="3550812"/>
            <a:ext cx="4485286" cy="1578807"/>
          </a:xfrm>
          <a:prstGeom prst="roundRect">
            <a:avLst>
              <a:gd name="adj" fmla="val 11582"/>
            </a:avLst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F4B840-06B3-4B43-9C4C-3474F121CAF9}"/>
              </a:ext>
            </a:extLst>
          </p:cNvPr>
          <p:cNvSpPr txBox="1"/>
          <p:nvPr/>
        </p:nvSpPr>
        <p:spPr>
          <a:xfrm>
            <a:off x="5010309" y="3536703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 Optimizer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95051B9-EF91-2B4D-9E14-2D335ABD709F}"/>
              </a:ext>
            </a:extLst>
          </p:cNvPr>
          <p:cNvSpPr/>
          <p:nvPr/>
        </p:nvSpPr>
        <p:spPr>
          <a:xfrm>
            <a:off x="6764552" y="4141842"/>
            <a:ext cx="1416154" cy="738176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Simulator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10BA5D2-4D79-DB49-BBCB-F50F7C52EDC0}"/>
              </a:ext>
            </a:extLst>
          </p:cNvPr>
          <p:cNvSpPr/>
          <p:nvPr/>
        </p:nvSpPr>
        <p:spPr>
          <a:xfrm>
            <a:off x="3361074" y="1378552"/>
            <a:ext cx="2597980" cy="1844912"/>
          </a:xfrm>
          <a:prstGeom prst="roundRect">
            <a:avLst>
              <a:gd name="adj" fmla="val 13326"/>
            </a:avLst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D49B73-056E-794B-A1DA-DD6C774F41E5}"/>
              </a:ext>
            </a:extLst>
          </p:cNvPr>
          <p:cNvSpPr txBox="1"/>
          <p:nvPr/>
        </p:nvSpPr>
        <p:spPr>
          <a:xfrm>
            <a:off x="3361074" y="1378552"/>
            <a:ext cx="2597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DNN Architecture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A420FAC-518D-8D43-8FBC-54FF14528553}"/>
              </a:ext>
            </a:extLst>
          </p:cNvPr>
          <p:cNvSpPr/>
          <p:nvPr/>
        </p:nvSpPr>
        <p:spPr>
          <a:xfrm>
            <a:off x="6093284" y="1378552"/>
            <a:ext cx="2597980" cy="1844912"/>
          </a:xfrm>
          <a:prstGeom prst="roundRect">
            <a:avLst>
              <a:gd name="adj" fmla="val 13326"/>
            </a:avLst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809B75-5C20-014D-B288-050F41288D34}"/>
              </a:ext>
            </a:extLst>
          </p:cNvPr>
          <p:cNvSpPr txBox="1"/>
          <p:nvPr/>
        </p:nvSpPr>
        <p:spPr>
          <a:xfrm>
            <a:off x="6093285" y="1378552"/>
            <a:ext cx="2597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Device Topology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28859C-1699-3742-86E9-F8EEB1813F39}"/>
              </a:ext>
            </a:extLst>
          </p:cNvPr>
          <p:cNvSpPr/>
          <p:nvPr/>
        </p:nvSpPr>
        <p:spPr>
          <a:xfrm>
            <a:off x="6283203" y="2736087"/>
            <a:ext cx="464121" cy="232688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11B929-2028-F346-A123-591099BC87C1}"/>
              </a:ext>
            </a:extLst>
          </p:cNvPr>
          <p:cNvSpPr/>
          <p:nvPr/>
        </p:nvSpPr>
        <p:spPr>
          <a:xfrm>
            <a:off x="6818067" y="2736087"/>
            <a:ext cx="464121" cy="232688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324C90-2AD0-CB48-9E62-EBC2FE98CF2B}"/>
              </a:ext>
            </a:extLst>
          </p:cNvPr>
          <p:cNvSpPr/>
          <p:nvPr/>
        </p:nvSpPr>
        <p:spPr>
          <a:xfrm>
            <a:off x="6564189" y="2249883"/>
            <a:ext cx="464121" cy="232688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E6BCF4-7772-7B45-A10E-432459DBB914}"/>
              </a:ext>
            </a:extLst>
          </p:cNvPr>
          <p:cNvCxnSpPr>
            <a:stCxn id="24" idx="0"/>
            <a:endCxn id="26" idx="2"/>
          </p:cNvCxnSpPr>
          <p:nvPr/>
        </p:nvCxnSpPr>
        <p:spPr>
          <a:xfrm flipV="1">
            <a:off x="6515263" y="2482571"/>
            <a:ext cx="280986" cy="25351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D00B8FF-1892-FD47-8C6E-2C98A1C2EB10}"/>
              </a:ext>
            </a:extLst>
          </p:cNvPr>
          <p:cNvCxnSpPr>
            <a:stCxn id="25" idx="0"/>
            <a:endCxn id="26" idx="2"/>
          </p:cNvCxnSpPr>
          <p:nvPr/>
        </p:nvCxnSpPr>
        <p:spPr>
          <a:xfrm flipH="1" flipV="1">
            <a:off x="6796249" y="2482571"/>
            <a:ext cx="253878" cy="25351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7106382-215E-6F4F-926B-63BA011D298D}"/>
              </a:ext>
            </a:extLst>
          </p:cNvPr>
          <p:cNvSpPr/>
          <p:nvPr/>
        </p:nvSpPr>
        <p:spPr>
          <a:xfrm>
            <a:off x="6233380" y="2190633"/>
            <a:ext cx="1110477" cy="879762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0DBF52-6E1F-BC40-9B33-B8511A6EED26}"/>
              </a:ext>
            </a:extLst>
          </p:cNvPr>
          <p:cNvCxnSpPr>
            <a:stCxn id="29" idx="0"/>
          </p:cNvCxnSpPr>
          <p:nvPr/>
        </p:nvCxnSpPr>
        <p:spPr>
          <a:xfrm flipV="1">
            <a:off x="6788618" y="2029675"/>
            <a:ext cx="218594" cy="16095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loud 30">
            <a:extLst>
              <a:ext uri="{FF2B5EF4-FFF2-40B4-BE49-F238E27FC236}">
                <a16:creationId xmlns:a16="http://schemas.microsoft.com/office/drawing/2014/main" id="{B2164848-DFF3-1C48-BB06-AB4043E1E5C9}"/>
              </a:ext>
            </a:extLst>
          </p:cNvPr>
          <p:cNvSpPr/>
          <p:nvPr/>
        </p:nvSpPr>
        <p:spPr>
          <a:xfrm>
            <a:off x="6879525" y="1752138"/>
            <a:ext cx="1014423" cy="345351"/>
          </a:xfrm>
          <a:prstGeom prst="cloud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FFE42E-1F1B-FF4D-AFA7-9677357FD53D}"/>
              </a:ext>
            </a:extLst>
          </p:cNvPr>
          <p:cNvSpPr txBox="1"/>
          <p:nvPr/>
        </p:nvSpPr>
        <p:spPr>
          <a:xfrm>
            <a:off x="7096145" y="1798843"/>
            <a:ext cx="654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AFC83B0-9685-184D-825F-E83A66763AD3}"/>
              </a:ext>
            </a:extLst>
          </p:cNvPr>
          <p:cNvCxnSpPr>
            <a:stCxn id="39" idx="0"/>
          </p:cNvCxnSpPr>
          <p:nvPr/>
        </p:nvCxnSpPr>
        <p:spPr>
          <a:xfrm flipH="1" flipV="1">
            <a:off x="7722693" y="2029675"/>
            <a:ext cx="273356" cy="16095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FC5EE9BC-5BF7-6346-81BE-B83C790A6116}"/>
              </a:ext>
            </a:extLst>
          </p:cNvPr>
          <p:cNvSpPr/>
          <p:nvPr/>
        </p:nvSpPr>
        <p:spPr>
          <a:xfrm>
            <a:off x="7490633" y="2736087"/>
            <a:ext cx="464121" cy="232688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7203BCB-2CCF-CD44-AFD1-51003CA214E0}"/>
              </a:ext>
            </a:extLst>
          </p:cNvPr>
          <p:cNvSpPr/>
          <p:nvPr/>
        </p:nvSpPr>
        <p:spPr>
          <a:xfrm>
            <a:off x="8036446" y="2736087"/>
            <a:ext cx="464121" cy="232688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4576790-2FED-4D43-8FAD-18BE56DCD530}"/>
              </a:ext>
            </a:extLst>
          </p:cNvPr>
          <p:cNvSpPr/>
          <p:nvPr/>
        </p:nvSpPr>
        <p:spPr>
          <a:xfrm>
            <a:off x="7771620" y="2249883"/>
            <a:ext cx="464121" cy="232688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13158D6-D330-5846-A026-9FF4E9C59DD1}"/>
              </a:ext>
            </a:extLst>
          </p:cNvPr>
          <p:cNvCxnSpPr>
            <a:stCxn id="34" idx="0"/>
            <a:endCxn id="36" idx="2"/>
          </p:cNvCxnSpPr>
          <p:nvPr/>
        </p:nvCxnSpPr>
        <p:spPr>
          <a:xfrm flipV="1">
            <a:off x="7722694" y="2482571"/>
            <a:ext cx="280987" cy="25351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A6F1BE7-2194-6E4A-ACB5-0C786BE8AE73}"/>
              </a:ext>
            </a:extLst>
          </p:cNvPr>
          <p:cNvCxnSpPr>
            <a:stCxn id="35" idx="0"/>
            <a:endCxn id="36" idx="2"/>
          </p:cNvCxnSpPr>
          <p:nvPr/>
        </p:nvCxnSpPr>
        <p:spPr>
          <a:xfrm flipH="1" flipV="1">
            <a:off x="8003680" y="2482571"/>
            <a:ext cx="264826" cy="25351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E4960839-1D68-2E4A-9BBC-8026FD42EABE}"/>
              </a:ext>
            </a:extLst>
          </p:cNvPr>
          <p:cNvSpPr/>
          <p:nvPr/>
        </p:nvSpPr>
        <p:spPr>
          <a:xfrm>
            <a:off x="7440811" y="2190633"/>
            <a:ext cx="1110477" cy="879762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60C11E8-096D-7849-BD08-E0E73041E897}"/>
              </a:ext>
            </a:extLst>
          </p:cNvPr>
          <p:cNvSpPr/>
          <p:nvPr/>
        </p:nvSpPr>
        <p:spPr>
          <a:xfrm>
            <a:off x="3826623" y="2775163"/>
            <a:ext cx="523304" cy="232688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96002AD-7903-6A46-A595-DB4AEE3198C9}"/>
              </a:ext>
            </a:extLst>
          </p:cNvPr>
          <p:cNvSpPr/>
          <p:nvPr/>
        </p:nvSpPr>
        <p:spPr>
          <a:xfrm>
            <a:off x="4976146" y="2775163"/>
            <a:ext cx="523304" cy="232688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01D89C-A54D-5148-8082-973D1F7F81EF}"/>
              </a:ext>
            </a:extLst>
          </p:cNvPr>
          <p:cNvSpPr/>
          <p:nvPr/>
        </p:nvSpPr>
        <p:spPr>
          <a:xfrm>
            <a:off x="4349928" y="2288959"/>
            <a:ext cx="602127" cy="232688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Concat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C2F1CE3-AC59-2C4F-86E0-61EEB80DDB8E}"/>
              </a:ext>
            </a:extLst>
          </p:cNvPr>
          <p:cNvCxnSpPr>
            <a:stCxn id="40" idx="0"/>
            <a:endCxn id="42" idx="2"/>
          </p:cNvCxnSpPr>
          <p:nvPr/>
        </p:nvCxnSpPr>
        <p:spPr>
          <a:xfrm flipV="1">
            <a:off x="4088275" y="2521647"/>
            <a:ext cx="562716" cy="25351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E1C3E25-9A07-DE49-92EA-3729C49D7296}"/>
              </a:ext>
            </a:extLst>
          </p:cNvPr>
          <p:cNvCxnSpPr>
            <a:stCxn id="41" idx="0"/>
            <a:endCxn id="42" idx="2"/>
          </p:cNvCxnSpPr>
          <p:nvPr/>
        </p:nvCxnSpPr>
        <p:spPr>
          <a:xfrm flipH="1" flipV="1">
            <a:off x="4650992" y="2521647"/>
            <a:ext cx="586807" cy="25351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4B41F71A-AF70-FE4C-8FDA-DA9E5450C978}"/>
              </a:ext>
            </a:extLst>
          </p:cNvPr>
          <p:cNvSpPr/>
          <p:nvPr/>
        </p:nvSpPr>
        <p:spPr>
          <a:xfrm>
            <a:off x="4349928" y="1828149"/>
            <a:ext cx="602127" cy="230832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MatMul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E2A257F-3D9B-B341-B741-B4B3CD43F733}"/>
              </a:ext>
            </a:extLst>
          </p:cNvPr>
          <p:cNvCxnSpPr>
            <a:stCxn id="42" idx="0"/>
            <a:endCxn id="45" idx="2"/>
          </p:cNvCxnSpPr>
          <p:nvPr/>
        </p:nvCxnSpPr>
        <p:spPr>
          <a:xfrm flipV="1">
            <a:off x="4650991" y="2058981"/>
            <a:ext cx="0" cy="22997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ular Callout 46">
            <a:extLst>
              <a:ext uri="{FF2B5EF4-FFF2-40B4-BE49-F238E27FC236}">
                <a16:creationId xmlns:a16="http://schemas.microsoft.com/office/drawing/2014/main" id="{E3FAC694-D73D-0B43-81D0-13F365D140DA}"/>
              </a:ext>
            </a:extLst>
          </p:cNvPr>
          <p:cNvSpPr/>
          <p:nvPr/>
        </p:nvSpPr>
        <p:spPr>
          <a:xfrm>
            <a:off x="1567456" y="4966490"/>
            <a:ext cx="1705296" cy="882639"/>
          </a:xfrm>
          <a:prstGeom prst="wedgeRectCallout">
            <a:avLst>
              <a:gd name="adj1" fmla="val 89969"/>
              <a:gd name="adj2" fmla="val -928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Search Algorithm</a:t>
            </a:r>
          </a:p>
        </p:txBody>
      </p:sp>
      <p:sp>
        <p:nvSpPr>
          <p:cNvPr id="48" name="Rectangular Callout 47">
            <a:extLst>
              <a:ext uri="{FF2B5EF4-FFF2-40B4-BE49-F238E27FC236}">
                <a16:creationId xmlns:a16="http://schemas.microsoft.com/office/drawing/2014/main" id="{44942113-6898-BB4F-861F-2148A10E0B63}"/>
              </a:ext>
            </a:extLst>
          </p:cNvPr>
          <p:cNvSpPr/>
          <p:nvPr/>
        </p:nvSpPr>
        <p:spPr>
          <a:xfrm>
            <a:off x="8832731" y="5122095"/>
            <a:ext cx="1705296" cy="882639"/>
          </a:xfrm>
          <a:prstGeom prst="wedgeRectCallout">
            <a:avLst>
              <a:gd name="adj1" fmla="val -87214"/>
              <a:gd name="adj2" fmla="val -1131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Cost Model</a:t>
            </a:r>
          </a:p>
        </p:txBody>
      </p: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8611DBE7-F70A-6F4F-874B-4DF860DBE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C3EE-4F2C-A94E-8229-ED6243AB291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1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1" grpId="0"/>
      <p:bldP spid="16" grpId="0"/>
      <p:bldP spid="17" grpId="0" animBg="1"/>
      <p:bldP spid="18" grpId="0"/>
      <p:bldP spid="19" grpId="0" animBg="1"/>
      <p:bldP spid="47" grpId="0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9076F-B444-A54B-AAC7-C1863B616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is Everywhere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BD0F0-7663-5742-9A0A-AAD8ED7F5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C3EE-4F2C-A94E-8229-ED6243AB291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66891-7385-ED44-AFE5-EDBCC30EE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453" y="3985656"/>
            <a:ext cx="3152906" cy="21291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61ED8D-175A-3D43-92AA-8530A2990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20" y="3706544"/>
            <a:ext cx="4186173" cy="2483395"/>
          </a:xfrm>
          <a:prstGeom prst="rect">
            <a:avLst/>
          </a:prstGeom>
        </p:spPr>
      </p:pic>
      <p:pic>
        <p:nvPicPr>
          <p:cNvPr id="7" name="Picture 6" descr="google-nmt-lstm.png">
            <a:extLst>
              <a:ext uri="{FF2B5EF4-FFF2-40B4-BE49-F238E27FC236}">
                <a16:creationId xmlns:a16="http://schemas.microsoft.com/office/drawing/2014/main" id="{7C941751-215E-0542-94A2-9357B475E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88" y="915259"/>
            <a:ext cx="4698869" cy="22996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11448-A326-E54B-8A33-37488CC2005A}"/>
              </a:ext>
            </a:extLst>
          </p:cNvPr>
          <p:cNvSpPr txBox="1"/>
          <p:nvPr/>
        </p:nvSpPr>
        <p:spPr>
          <a:xfrm>
            <a:off x="6665642" y="3357762"/>
            <a:ext cx="388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Recurrent Neural Networks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DA8B29-62FF-EC49-9AA9-D69BC7CE9CC8}"/>
              </a:ext>
            </a:extLst>
          </p:cNvPr>
          <p:cNvSpPr txBox="1"/>
          <p:nvPr/>
        </p:nvSpPr>
        <p:spPr>
          <a:xfrm>
            <a:off x="1039632" y="3172408"/>
            <a:ext cx="3865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Convolutional Neural Networks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BDD41F-F56E-F24C-9C35-8EC87A087B34}"/>
              </a:ext>
            </a:extLst>
          </p:cNvPr>
          <p:cNvSpPr txBox="1"/>
          <p:nvPr/>
        </p:nvSpPr>
        <p:spPr>
          <a:xfrm>
            <a:off x="1195286" y="6221253"/>
            <a:ext cx="3865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Neural Architecture Search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64AA5E-75A0-B947-8BCD-EDC5954F055E}"/>
              </a:ext>
            </a:extLst>
          </p:cNvPr>
          <p:cNvSpPr txBox="1"/>
          <p:nvPr/>
        </p:nvSpPr>
        <p:spPr>
          <a:xfrm>
            <a:off x="7183731" y="6209335"/>
            <a:ext cx="326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Reinforcement Learning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0C6102-A9B8-DA49-8045-0FD788D60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280" y="1257041"/>
            <a:ext cx="5133312" cy="19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3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CFAA2C1-1280-CB4A-A6D0-E8E2BA829498}"/>
              </a:ext>
            </a:extLst>
          </p:cNvPr>
          <p:cNvGraphicFramePr/>
          <p:nvPr/>
        </p:nvGraphicFramePr>
        <p:xfrm>
          <a:off x="3344118" y="831359"/>
          <a:ext cx="5503765" cy="3669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F2096F8-A2EC-D34E-A6E4-C87E60663C5A}"/>
              </a:ext>
            </a:extLst>
          </p:cNvPr>
          <p:cNvSpPr txBox="1"/>
          <p:nvPr/>
        </p:nvSpPr>
        <p:spPr>
          <a:xfrm>
            <a:off x="10379766" y="23655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E416C-F457-5A48-BDA0-920675D600BE}"/>
              </a:ext>
            </a:extLst>
          </p:cNvPr>
          <p:cNvSpPr txBox="1"/>
          <p:nvPr/>
        </p:nvSpPr>
        <p:spPr>
          <a:xfrm>
            <a:off x="9962323" y="24052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6B128FD-CB06-A048-8F75-34D36D84F9FB}"/>
              </a:ext>
            </a:extLst>
          </p:cNvPr>
          <p:cNvGraphicFramePr>
            <a:graphicFrameLocks noGrp="1"/>
          </p:cNvGraphicFramePr>
          <p:nvPr/>
        </p:nvGraphicFramePr>
        <p:xfrm>
          <a:off x="1023993" y="5292472"/>
          <a:ext cx="9991336" cy="927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411">
                  <a:extLst>
                    <a:ext uri="{9D8B030D-6E8A-4147-A177-3AD203B41FA5}">
                      <a16:colId xmlns:a16="http://schemas.microsoft.com/office/drawing/2014/main" val="1464207783"/>
                    </a:ext>
                  </a:extLst>
                </a:gridCol>
                <a:gridCol w="1389321">
                  <a:extLst>
                    <a:ext uri="{9D8B030D-6E8A-4147-A177-3AD203B41FA5}">
                      <a16:colId xmlns:a16="http://schemas.microsoft.com/office/drawing/2014/main" val="2066672797"/>
                    </a:ext>
                  </a:extLst>
                </a:gridCol>
                <a:gridCol w="1580707">
                  <a:extLst>
                    <a:ext uri="{9D8B030D-6E8A-4147-A177-3AD203B41FA5}">
                      <a16:colId xmlns:a16="http://schemas.microsoft.com/office/drawing/2014/main" val="2588988911"/>
                    </a:ext>
                  </a:extLst>
                </a:gridCol>
                <a:gridCol w="1580707">
                  <a:extLst>
                    <a:ext uri="{9D8B030D-6E8A-4147-A177-3AD203B41FA5}">
                      <a16:colId xmlns:a16="http://schemas.microsoft.com/office/drawing/2014/main" val="3300867019"/>
                    </a:ext>
                  </a:extLst>
                </a:gridCol>
                <a:gridCol w="1261730">
                  <a:extLst>
                    <a:ext uri="{9D8B030D-6E8A-4147-A177-3AD203B41FA5}">
                      <a16:colId xmlns:a16="http://schemas.microsoft.com/office/drawing/2014/main" val="2219579071"/>
                    </a:ext>
                  </a:extLst>
                </a:gridCol>
                <a:gridCol w="1261730">
                  <a:extLst>
                    <a:ext uri="{9D8B030D-6E8A-4147-A177-3AD203B41FA5}">
                      <a16:colId xmlns:a16="http://schemas.microsoft.com/office/drawing/2014/main" val="2334415204"/>
                    </a:ext>
                  </a:extLst>
                </a:gridCol>
                <a:gridCol w="1261730">
                  <a:extLst>
                    <a:ext uri="{9D8B030D-6E8A-4147-A177-3AD203B41FA5}">
                      <a16:colId xmlns:a16="http://schemas.microsoft.com/office/drawing/2014/main" val="1628189612"/>
                    </a:ext>
                  </a:extLst>
                </a:gridCol>
              </a:tblGrid>
              <a:tr h="36226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DNNs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AlexNet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ResNet-50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Inception-v3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RNNTC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RNNLM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GNMT</a:t>
                      </a: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3558889223"/>
                  </a:ext>
                </a:extLst>
              </a:tr>
              <a:tr h="56167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FlexFlow</a:t>
                      </a:r>
                    </a:p>
                  </a:txBody>
                  <a:tcPr marL="100584" marR="1005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3.3x</a:t>
                      </a:r>
                    </a:p>
                  </a:txBody>
                  <a:tcPr marL="100584" marR="1005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1.1x</a:t>
                      </a:r>
                    </a:p>
                  </a:txBody>
                  <a:tcPr marL="100584" marR="1005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1.6x</a:t>
                      </a:r>
                    </a:p>
                  </a:txBody>
                  <a:tcPr marL="100584" marR="1005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1.7x</a:t>
                      </a:r>
                    </a:p>
                  </a:txBody>
                  <a:tcPr marL="100584" marR="1005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1.9x</a:t>
                      </a:r>
                    </a:p>
                  </a:txBody>
                  <a:tcPr marL="100584" marR="1005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2.4x</a:t>
                      </a:r>
                    </a:p>
                  </a:txBody>
                  <a:tcPr marL="100584" marR="100584" anchor="ctr"/>
                </a:tc>
                <a:extLst>
                  <a:ext uri="{0D108BD9-81ED-4DB2-BD59-A6C34878D82A}">
                    <a16:rowId xmlns:a16="http://schemas.microsoft.com/office/drawing/2014/main" val="152814897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3B5DE82-D58B-084E-B1BB-9E50713D5CBE}"/>
              </a:ext>
            </a:extLst>
          </p:cNvPr>
          <p:cNvSpPr txBox="1"/>
          <p:nvPr/>
        </p:nvSpPr>
        <p:spPr>
          <a:xfrm>
            <a:off x="3344118" y="4385661"/>
            <a:ext cx="5503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Number of nodes (four K80 GPUs per node)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1CD5C2-5E24-6F40-8CCB-8DACFE081F83}"/>
              </a:ext>
            </a:extLst>
          </p:cNvPr>
          <p:cNvSpPr txBox="1"/>
          <p:nvPr/>
        </p:nvSpPr>
        <p:spPr>
          <a:xfrm rot="16200000">
            <a:off x="1276816" y="2379166"/>
            <a:ext cx="3669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Training Throughput 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(samples per second)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6636B3-CF47-064E-8C9C-8C1C09E5B2E8}"/>
              </a:ext>
            </a:extLst>
          </p:cNvPr>
          <p:cNvSpPr txBox="1"/>
          <p:nvPr/>
        </p:nvSpPr>
        <p:spPr>
          <a:xfrm>
            <a:off x="8301236" y="1978253"/>
            <a:ext cx="145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1.7x faster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192ED0-AE71-8942-9059-B4BF98C1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661E119-2F00-C84F-B2D5-7C09CEF13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C3EE-4F2C-A94E-8229-ED6243AB2912}" type="slidenum">
              <a:rPr lang="en-US" smtClean="0"/>
              <a:t>20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4F9527-5400-9F45-80B7-4BCA78E0B43D}"/>
              </a:ext>
            </a:extLst>
          </p:cNvPr>
          <p:cNvSpPr txBox="1"/>
          <p:nvPr/>
        </p:nvSpPr>
        <p:spPr>
          <a:xfrm>
            <a:off x="1023993" y="4899516"/>
            <a:ext cx="9991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Speedup Over SOTA</a:t>
            </a:r>
          </a:p>
        </p:txBody>
      </p:sp>
    </p:spTree>
    <p:extLst>
      <p:ext uri="{BB962C8B-B14F-4D97-AF65-F5344CB8AC3E}">
        <p14:creationId xmlns:p14="http://schemas.microsoft.com/office/powerpoint/2010/main" val="300938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47B98DB-8378-1E48-874B-3D0928E3C699}"/>
              </a:ext>
            </a:extLst>
          </p:cNvPr>
          <p:cNvSpPr/>
          <p:nvPr/>
        </p:nvSpPr>
        <p:spPr>
          <a:xfrm>
            <a:off x="636192" y="2283127"/>
            <a:ext cx="3121449" cy="1001215"/>
          </a:xfrm>
          <a:prstGeom prst="roundRect">
            <a:avLst/>
          </a:prstGeom>
          <a:gradFill rotWithShape="1">
            <a:gsLst>
              <a:gs pos="0">
                <a:srgbClr val="8D3C1E">
                  <a:shade val="70000"/>
                  <a:satMod val="150000"/>
                </a:srgbClr>
              </a:gs>
              <a:gs pos="34000">
                <a:srgbClr val="8D3C1E">
                  <a:shade val="70000"/>
                  <a:satMod val="140000"/>
                </a:srgbClr>
              </a:gs>
              <a:gs pos="70000">
                <a:srgbClr val="8D3C1E">
                  <a:tint val="100000"/>
                  <a:shade val="90000"/>
                  <a:satMod val="140000"/>
                </a:srgbClr>
              </a:gs>
              <a:gs pos="100000">
                <a:srgbClr val="8D3C1E">
                  <a:tint val="100000"/>
                  <a:shade val="100000"/>
                  <a:satMod val="10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search space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of possible strategies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7B5AB1-AAD2-194C-AE42-9D29C73D92AB}"/>
              </a:ext>
            </a:extLst>
          </p:cNvPr>
          <p:cNvSpPr txBox="1"/>
          <p:nvPr/>
        </p:nvSpPr>
        <p:spPr>
          <a:xfrm>
            <a:off x="7701" y="5476459"/>
            <a:ext cx="628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400" b="1" dirty="0">
                <a:solidFill>
                  <a:srgbClr val="8D3C1E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38683D-40B0-DC46-9BD1-97D081B811F1}"/>
              </a:ext>
            </a:extLst>
          </p:cNvPr>
          <p:cNvSpPr txBox="1"/>
          <p:nvPr/>
        </p:nvSpPr>
        <p:spPr>
          <a:xfrm>
            <a:off x="7701" y="3893187"/>
            <a:ext cx="628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400" b="1" dirty="0">
                <a:solidFill>
                  <a:srgbClr val="8D3C1E"/>
                </a:solidFill>
              </a:rPr>
              <a:t>+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BE64783-9CA9-2E47-BD42-A6FC17E470FF}"/>
              </a:ext>
            </a:extLst>
          </p:cNvPr>
          <p:cNvSpPr/>
          <p:nvPr/>
        </p:nvSpPr>
        <p:spPr>
          <a:xfrm>
            <a:off x="636193" y="3782226"/>
            <a:ext cx="3121449" cy="1001215"/>
          </a:xfrm>
          <a:prstGeom prst="roundRect">
            <a:avLst/>
          </a:prstGeom>
          <a:gradFill rotWithShape="1">
            <a:gsLst>
              <a:gs pos="0">
                <a:srgbClr val="8D3C1E">
                  <a:shade val="70000"/>
                  <a:satMod val="150000"/>
                </a:srgbClr>
              </a:gs>
              <a:gs pos="34000">
                <a:srgbClr val="8D3C1E">
                  <a:shade val="70000"/>
                  <a:satMod val="140000"/>
                </a:srgbClr>
              </a:gs>
              <a:gs pos="70000">
                <a:srgbClr val="8D3C1E">
                  <a:tint val="100000"/>
                  <a:shade val="90000"/>
                  <a:satMod val="140000"/>
                </a:srgbClr>
              </a:gs>
              <a:gs pos="100000">
                <a:srgbClr val="8D3C1E">
                  <a:tint val="100000"/>
                  <a:shade val="100000"/>
                  <a:satMod val="10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cost model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and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search algorithm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682A4E6-CA76-2B4C-9139-226A496FAE98}"/>
              </a:ext>
            </a:extLst>
          </p:cNvPr>
          <p:cNvSpPr txBox="1"/>
          <p:nvPr/>
        </p:nvSpPr>
        <p:spPr>
          <a:xfrm>
            <a:off x="4483609" y="1592819"/>
            <a:ext cx="3709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Parallelization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DA49B0CB-B62E-B947-BC39-3F1EB07098C5}"/>
              </a:ext>
            </a:extLst>
          </p:cNvPr>
          <p:cNvSpPr/>
          <p:nvPr/>
        </p:nvSpPr>
        <p:spPr>
          <a:xfrm rot="16200000">
            <a:off x="4672946" y="232971"/>
            <a:ext cx="1000298" cy="15733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383E60D-2113-6544-B8F1-A75C563F9AB1}"/>
              </a:ext>
            </a:extLst>
          </p:cNvPr>
          <p:cNvGrpSpPr/>
          <p:nvPr/>
        </p:nvGrpSpPr>
        <p:grpSpPr>
          <a:xfrm rot="5400000">
            <a:off x="4755250" y="272839"/>
            <a:ext cx="700514" cy="1278252"/>
            <a:chOff x="7819900" y="2300645"/>
            <a:chExt cx="796305" cy="1453046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11C4B53-57E0-8941-8144-EC232B2CB32E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111574" y="3568643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306A11F-B396-CE43-8953-D0E7CCA32C91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7819900" y="3085275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A666455-B6AD-DB4C-B272-953229E92EB6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000664" y="3085276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CD6E9FF-976E-634A-90B8-6E5F4098C041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431157" y="3085276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AECA46B-96AE-6E4C-A131-052854C5115A}"/>
                </a:ext>
              </a:extLst>
            </p:cNvPr>
            <p:cNvCxnSpPr>
              <a:cxnSpLocks noChangeAspect="1"/>
              <a:stCxn id="89" idx="2"/>
              <a:endCxn id="85" idx="5"/>
            </p:cNvCxnSpPr>
            <p:nvPr/>
          </p:nvCxnSpPr>
          <p:spPr>
            <a:xfrm flipH="1">
              <a:off x="8269523" y="3270324"/>
              <a:ext cx="254158" cy="325419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2A058E3-6F62-2744-9E82-AA876F69D4B7}"/>
                </a:ext>
              </a:extLst>
            </p:cNvPr>
            <p:cNvSpPr/>
            <p:nvPr/>
          </p:nvSpPr>
          <p:spPr>
            <a:xfrm>
              <a:off x="7819900" y="2981534"/>
              <a:ext cx="360296" cy="360297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BC5FE34F-7CDB-1A42-B3D2-61DF31A95C6D}"/>
                </a:ext>
              </a:extLst>
            </p:cNvPr>
            <p:cNvCxnSpPr>
              <a:cxnSpLocks noChangeAspect="1"/>
              <a:stCxn id="91" idx="0"/>
              <a:endCxn id="97" idx="4"/>
            </p:cNvCxnSpPr>
            <p:nvPr/>
          </p:nvCxnSpPr>
          <p:spPr>
            <a:xfrm flipV="1">
              <a:off x="8000048" y="2693035"/>
              <a:ext cx="224998" cy="288498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4CDA4661-B465-2B4F-8DBA-73E972BBB75D}"/>
                </a:ext>
              </a:extLst>
            </p:cNvPr>
            <p:cNvCxnSpPr>
              <a:cxnSpLocks noChangeAspect="1"/>
              <a:stCxn id="85" idx="7"/>
              <a:endCxn id="91" idx="4"/>
            </p:cNvCxnSpPr>
            <p:nvPr/>
          </p:nvCxnSpPr>
          <p:spPr>
            <a:xfrm flipH="1" flipV="1">
              <a:off x="8000048" y="3341829"/>
              <a:ext cx="138626" cy="253912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068B8DC-FE28-F844-8716-EBF2FCD57FC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138571" y="2512893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35485A91-D81C-9044-95E2-3EDE61B503B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041719" y="2359774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2EADBCB-7A88-144F-A40E-7A36D3357A9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227912" y="2359774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C2603ED3-FA5D-BD4A-96E3-CCEDD6F78DD0}"/>
                </a:ext>
              </a:extLst>
            </p:cNvPr>
            <p:cNvSpPr/>
            <p:nvPr/>
          </p:nvSpPr>
          <p:spPr>
            <a:xfrm>
              <a:off x="8028851" y="2300645"/>
              <a:ext cx="392391" cy="392391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BE69F958-D5F0-204A-A7E7-F30D9610D3DD}"/>
                </a:ext>
              </a:extLst>
            </p:cNvPr>
            <p:cNvCxnSpPr>
              <a:cxnSpLocks noChangeAspect="1"/>
              <a:stCxn id="97" idx="4"/>
              <a:endCxn id="89" idx="6"/>
            </p:cNvCxnSpPr>
            <p:nvPr/>
          </p:nvCxnSpPr>
          <p:spPr>
            <a:xfrm>
              <a:off x="8225046" y="2693035"/>
              <a:ext cx="298635" cy="392240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8ECFF53A-30EE-2C40-8E86-6278C87CB189}"/>
              </a:ext>
            </a:extLst>
          </p:cNvPr>
          <p:cNvSpPr txBox="1"/>
          <p:nvPr/>
        </p:nvSpPr>
        <p:spPr>
          <a:xfrm>
            <a:off x="4386432" y="1225343"/>
            <a:ext cx="1573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Device 1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57FA3E30-216C-564C-AC51-528E88C12D8B}"/>
              </a:ext>
            </a:extLst>
          </p:cNvPr>
          <p:cNvSpPr/>
          <p:nvPr/>
        </p:nvSpPr>
        <p:spPr>
          <a:xfrm rot="16200000">
            <a:off x="6906496" y="247408"/>
            <a:ext cx="1000298" cy="15733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E8CF2BA-BD8E-0347-A6D2-F29E5068825E}"/>
              </a:ext>
            </a:extLst>
          </p:cNvPr>
          <p:cNvGrpSpPr/>
          <p:nvPr/>
        </p:nvGrpSpPr>
        <p:grpSpPr>
          <a:xfrm rot="5400000">
            <a:off x="6988800" y="287276"/>
            <a:ext cx="700514" cy="1278252"/>
            <a:chOff x="7819900" y="2300645"/>
            <a:chExt cx="796305" cy="1453046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590F506-4B2C-034B-8444-90A571CF5AE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111574" y="3568643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50D4D05C-A1E7-144F-A043-EA285E2FF094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7819900" y="3085275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8E814FC-DDB8-034C-B6DD-FB97D618E18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000664" y="3085276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EAA69B5-133E-7040-99D8-ACC0E449CA7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431157" y="3085276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78D4E009-7756-FF40-A3D0-68295CB272DB}"/>
                </a:ext>
              </a:extLst>
            </p:cNvPr>
            <p:cNvCxnSpPr>
              <a:cxnSpLocks noChangeAspect="1"/>
              <a:stCxn id="107" idx="2"/>
              <a:endCxn id="103" idx="5"/>
            </p:cNvCxnSpPr>
            <p:nvPr/>
          </p:nvCxnSpPr>
          <p:spPr>
            <a:xfrm flipH="1">
              <a:off x="8269523" y="3270324"/>
              <a:ext cx="254158" cy="325419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067B8407-8140-9744-959D-11D7FFFE951F}"/>
                </a:ext>
              </a:extLst>
            </p:cNvPr>
            <p:cNvSpPr/>
            <p:nvPr/>
          </p:nvSpPr>
          <p:spPr>
            <a:xfrm>
              <a:off x="7819900" y="2981534"/>
              <a:ext cx="360296" cy="360297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A7FFD2F3-ECFF-0541-83BA-A50F8C5D03DE}"/>
                </a:ext>
              </a:extLst>
            </p:cNvPr>
            <p:cNvCxnSpPr>
              <a:cxnSpLocks noChangeAspect="1"/>
              <a:stCxn id="109" idx="0"/>
              <a:endCxn id="115" idx="4"/>
            </p:cNvCxnSpPr>
            <p:nvPr/>
          </p:nvCxnSpPr>
          <p:spPr>
            <a:xfrm flipV="1">
              <a:off x="8000048" y="2693035"/>
              <a:ext cx="224998" cy="288498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07F0BCE-4C7B-9945-B13B-78A4E4527896}"/>
                </a:ext>
              </a:extLst>
            </p:cNvPr>
            <p:cNvCxnSpPr>
              <a:cxnSpLocks noChangeAspect="1"/>
              <a:stCxn id="103" idx="7"/>
              <a:endCxn id="109" idx="4"/>
            </p:cNvCxnSpPr>
            <p:nvPr/>
          </p:nvCxnSpPr>
          <p:spPr>
            <a:xfrm flipH="1" flipV="1">
              <a:off x="8000048" y="3341829"/>
              <a:ext cx="138626" cy="253912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95FA7A5-CACF-944E-83C5-556264767CB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138571" y="2512893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08B447E0-C5A6-2F4E-95E6-ED1E2C35C2E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041719" y="2359774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1869B35B-AFC4-3548-B064-D0433EEF39A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227912" y="2359774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1F600CD0-F3C5-1C4A-BEE4-CCA48E884948}"/>
                </a:ext>
              </a:extLst>
            </p:cNvPr>
            <p:cNvSpPr/>
            <p:nvPr/>
          </p:nvSpPr>
          <p:spPr>
            <a:xfrm>
              <a:off x="8028851" y="2300645"/>
              <a:ext cx="392391" cy="392391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490B28DC-A4B4-BD4A-8556-75DE2146BD15}"/>
                </a:ext>
              </a:extLst>
            </p:cNvPr>
            <p:cNvCxnSpPr>
              <a:cxnSpLocks noChangeAspect="1"/>
              <a:stCxn id="115" idx="4"/>
              <a:endCxn id="107" idx="6"/>
            </p:cNvCxnSpPr>
            <p:nvPr/>
          </p:nvCxnSpPr>
          <p:spPr>
            <a:xfrm>
              <a:off x="8225046" y="2693035"/>
              <a:ext cx="298635" cy="392240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D5A66873-57D0-4147-B677-820605D8D4C6}"/>
              </a:ext>
            </a:extLst>
          </p:cNvPr>
          <p:cNvSpPr txBox="1"/>
          <p:nvPr/>
        </p:nvSpPr>
        <p:spPr>
          <a:xfrm>
            <a:off x="6619983" y="1238317"/>
            <a:ext cx="1573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Device N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F8CE885-EBC8-454B-9FC6-77A3AD8B6C13}"/>
              </a:ext>
            </a:extLst>
          </p:cNvPr>
          <p:cNvSpPr/>
          <p:nvPr/>
        </p:nvSpPr>
        <p:spPr>
          <a:xfrm>
            <a:off x="5937112" y="576145"/>
            <a:ext cx="697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4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…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CA3FD8A-5D8C-9A4E-9E1F-23A37B0CD449}"/>
              </a:ext>
            </a:extLst>
          </p:cNvPr>
          <p:cNvSpPr txBox="1"/>
          <p:nvPr/>
        </p:nvSpPr>
        <p:spPr>
          <a:xfrm>
            <a:off x="8730970" y="1597910"/>
            <a:ext cx="2926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Graph Optimizations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24D2546-5F97-E942-8214-DCC9EDE03899}"/>
              </a:ext>
            </a:extLst>
          </p:cNvPr>
          <p:cNvGrpSpPr/>
          <p:nvPr/>
        </p:nvGrpSpPr>
        <p:grpSpPr>
          <a:xfrm rot="5400000">
            <a:off x="9783156" y="178442"/>
            <a:ext cx="847622" cy="1959981"/>
            <a:chOff x="7819900" y="1912371"/>
            <a:chExt cx="796305" cy="1841320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2E065015-856D-F249-AAA4-F12A975A0AD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111574" y="3568643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EFA64C59-A0F2-B845-93A4-AD8131B7728C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7819900" y="3085275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070C8C50-3EA3-3F41-9B7E-9D2BE4BDF14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000664" y="3085276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AC359ED8-BEE2-394C-BF52-0219F053D2D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431157" y="3085276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BBA1A5D1-B66E-DA4D-B888-4C9021965AF3}"/>
                </a:ext>
              </a:extLst>
            </p:cNvPr>
            <p:cNvCxnSpPr>
              <a:cxnSpLocks noChangeAspect="1"/>
              <a:stCxn id="128" idx="2"/>
              <a:endCxn id="122" idx="5"/>
            </p:cNvCxnSpPr>
            <p:nvPr/>
          </p:nvCxnSpPr>
          <p:spPr>
            <a:xfrm flipH="1">
              <a:off x="8269523" y="3270324"/>
              <a:ext cx="254158" cy="325419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966F5374-CFB6-E140-A288-06DD82D1FC6A}"/>
                </a:ext>
              </a:extLst>
            </p:cNvPr>
            <p:cNvSpPr/>
            <p:nvPr/>
          </p:nvSpPr>
          <p:spPr>
            <a:xfrm>
              <a:off x="7819900" y="2981534"/>
              <a:ext cx="360296" cy="360297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696FDAD2-2B65-AE4D-A8E7-F4364D38B232}"/>
                </a:ext>
              </a:extLst>
            </p:cNvPr>
            <p:cNvCxnSpPr>
              <a:cxnSpLocks noChangeAspect="1"/>
              <a:stCxn id="131" idx="0"/>
              <a:endCxn id="138" idx="4"/>
            </p:cNvCxnSpPr>
            <p:nvPr/>
          </p:nvCxnSpPr>
          <p:spPr>
            <a:xfrm flipV="1">
              <a:off x="8000048" y="2693035"/>
              <a:ext cx="224998" cy="288498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09A6F05E-4AA1-D545-BE74-A3B364CD16C0}"/>
                </a:ext>
              </a:extLst>
            </p:cNvPr>
            <p:cNvCxnSpPr>
              <a:cxnSpLocks noChangeAspect="1"/>
              <a:stCxn id="122" idx="7"/>
              <a:endCxn id="131" idx="4"/>
            </p:cNvCxnSpPr>
            <p:nvPr/>
          </p:nvCxnSpPr>
          <p:spPr>
            <a:xfrm flipH="1" flipV="1">
              <a:off x="8000048" y="3341829"/>
              <a:ext cx="138626" cy="253912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58C58508-76CE-E548-B4D2-E79E5410326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138571" y="2512893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FA671612-5BFD-A647-A341-3103747EE87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041719" y="2359774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DFA21ED4-C3DD-A74F-94CB-93ED1886811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135388" y="1912371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5C243251-D6AF-EC42-B66B-1C25CC75B3A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227912" y="2359774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2CEBB56F-9EDD-764D-9B05-AB964C761147}"/>
                </a:ext>
              </a:extLst>
            </p:cNvPr>
            <p:cNvSpPr/>
            <p:nvPr/>
          </p:nvSpPr>
          <p:spPr>
            <a:xfrm>
              <a:off x="8028851" y="2300645"/>
              <a:ext cx="392391" cy="392391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EFE37875-B19B-1340-B4AB-D32584535E5E}"/>
                </a:ext>
              </a:extLst>
            </p:cNvPr>
            <p:cNvCxnSpPr>
              <a:cxnSpLocks noChangeAspect="1"/>
              <a:stCxn id="136" idx="2"/>
              <a:endCxn id="138" idx="0"/>
            </p:cNvCxnSpPr>
            <p:nvPr/>
          </p:nvCxnSpPr>
          <p:spPr>
            <a:xfrm flipH="1">
              <a:off x="8225046" y="2097419"/>
              <a:ext cx="2866" cy="203226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E431D785-EBD1-0842-BFAC-3B4E7F33E424}"/>
                </a:ext>
              </a:extLst>
            </p:cNvPr>
            <p:cNvCxnSpPr>
              <a:cxnSpLocks noChangeAspect="1"/>
              <a:stCxn id="138" idx="4"/>
              <a:endCxn id="128" idx="6"/>
            </p:cNvCxnSpPr>
            <p:nvPr/>
          </p:nvCxnSpPr>
          <p:spPr>
            <a:xfrm>
              <a:off x="8225046" y="2693035"/>
              <a:ext cx="298635" cy="392240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id="{044B7ABC-2411-C24A-AC3C-3216DBE5177D}"/>
              </a:ext>
            </a:extLst>
          </p:cNvPr>
          <p:cNvSpPr/>
          <p:nvPr/>
        </p:nvSpPr>
        <p:spPr>
          <a:xfrm>
            <a:off x="4717199" y="2370009"/>
            <a:ext cx="3150165" cy="827450"/>
          </a:xfrm>
          <a:prstGeom prst="roundRect">
            <a:avLst/>
          </a:prstGeom>
          <a:noFill/>
          <a:ln w="28575">
            <a:solidFill>
              <a:srgbClr val="661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The SOAP search space</a:t>
            </a: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id="{28381358-1FA2-3649-A765-011F283B3FE0}"/>
              </a:ext>
            </a:extLst>
          </p:cNvPr>
          <p:cNvSpPr/>
          <p:nvPr/>
        </p:nvSpPr>
        <p:spPr>
          <a:xfrm>
            <a:off x="8648678" y="2370009"/>
            <a:ext cx="3158410" cy="827450"/>
          </a:xfrm>
          <a:prstGeom prst="roundRect">
            <a:avLst/>
          </a:prstGeom>
          <a:noFill/>
          <a:ln w="28575">
            <a:solidFill>
              <a:srgbClr val="661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Auto-generated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graph substitutions</a:t>
            </a:r>
          </a:p>
        </p:txBody>
      </p:sp>
      <p:sp>
        <p:nvSpPr>
          <p:cNvPr id="143" name="Rounded Rectangle 142">
            <a:extLst>
              <a:ext uri="{FF2B5EF4-FFF2-40B4-BE49-F238E27FC236}">
                <a16:creationId xmlns:a16="http://schemas.microsoft.com/office/drawing/2014/main" id="{4CE950CD-57E7-A240-A9CC-031525B030FE}"/>
              </a:ext>
            </a:extLst>
          </p:cNvPr>
          <p:cNvSpPr/>
          <p:nvPr/>
        </p:nvSpPr>
        <p:spPr>
          <a:xfrm>
            <a:off x="4719070" y="3864182"/>
            <a:ext cx="3146421" cy="827450"/>
          </a:xfrm>
          <a:prstGeom prst="roundRect">
            <a:avLst/>
          </a:prstGeom>
          <a:noFill/>
          <a:ln w="28575">
            <a:solidFill>
              <a:srgbClr val="661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Markov Chain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Monte Carlo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3740DE6F-C022-4B47-ACD9-0CED88F9D5C5}"/>
              </a:ext>
            </a:extLst>
          </p:cNvPr>
          <p:cNvCxnSpPr>
            <a:cxnSpLocks/>
            <a:stCxn id="141" idx="2"/>
            <a:endCxn id="143" idx="0"/>
          </p:cNvCxnSpPr>
          <p:nvPr/>
        </p:nvCxnSpPr>
        <p:spPr>
          <a:xfrm flipH="1">
            <a:off x="6292281" y="3197459"/>
            <a:ext cx="1" cy="666723"/>
          </a:xfrm>
          <a:prstGeom prst="straightConnector1">
            <a:avLst/>
          </a:prstGeom>
          <a:ln w="38100">
            <a:solidFill>
              <a:srgbClr val="79221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id="{94AB6088-80B1-6D44-8198-21A05CD7409E}"/>
              </a:ext>
            </a:extLst>
          </p:cNvPr>
          <p:cNvSpPr/>
          <p:nvPr/>
        </p:nvSpPr>
        <p:spPr>
          <a:xfrm>
            <a:off x="4712714" y="5392286"/>
            <a:ext cx="3146421" cy="855948"/>
          </a:xfrm>
          <a:prstGeom prst="roundRect">
            <a:avLst/>
          </a:prstGeom>
          <a:noFill/>
          <a:ln w="28575">
            <a:solidFill>
              <a:srgbClr val="661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Fast parallelization strategies </a:t>
            </a: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5A56F254-6247-E343-A89F-E0D8B0E97622}"/>
              </a:ext>
            </a:extLst>
          </p:cNvPr>
          <p:cNvCxnSpPr>
            <a:cxnSpLocks/>
            <a:stCxn id="143" idx="2"/>
            <a:endCxn id="145" idx="0"/>
          </p:cNvCxnSpPr>
          <p:nvPr/>
        </p:nvCxnSpPr>
        <p:spPr>
          <a:xfrm flipH="1">
            <a:off x="6285925" y="4691632"/>
            <a:ext cx="6356" cy="700654"/>
          </a:xfrm>
          <a:prstGeom prst="straightConnector1">
            <a:avLst/>
          </a:prstGeom>
          <a:ln w="38100">
            <a:solidFill>
              <a:srgbClr val="79221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939B9A09-57E7-3D4B-BA58-4B3A1F84C659}"/>
              </a:ext>
            </a:extLst>
          </p:cNvPr>
          <p:cNvSpPr/>
          <p:nvPr/>
        </p:nvSpPr>
        <p:spPr>
          <a:xfrm>
            <a:off x="636191" y="5392286"/>
            <a:ext cx="3121449" cy="1001215"/>
          </a:xfrm>
          <a:prstGeom prst="roundRect">
            <a:avLst/>
          </a:prstGeom>
          <a:gradFill rotWithShape="1">
            <a:gsLst>
              <a:gs pos="0">
                <a:srgbClr val="8D3C1E">
                  <a:shade val="70000"/>
                  <a:satMod val="150000"/>
                </a:srgbClr>
              </a:gs>
              <a:gs pos="34000">
                <a:srgbClr val="8D3C1E">
                  <a:shade val="70000"/>
                  <a:satMod val="140000"/>
                </a:srgbClr>
              </a:gs>
              <a:gs pos="70000">
                <a:srgbClr val="8D3C1E">
                  <a:tint val="100000"/>
                  <a:shade val="90000"/>
                  <a:satMod val="140000"/>
                </a:srgbClr>
              </a:gs>
              <a:gs pos="100000">
                <a:srgbClr val="8D3C1E">
                  <a:tint val="100000"/>
                  <a:shade val="100000"/>
                  <a:satMod val="10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Optimized strategies</a:t>
            </a: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C2695658-7F3C-4347-85CE-DEF63BBEBEC1}"/>
              </a:ext>
            </a:extLst>
          </p:cNvPr>
          <p:cNvSpPr/>
          <p:nvPr/>
        </p:nvSpPr>
        <p:spPr>
          <a:xfrm>
            <a:off x="8648678" y="3840510"/>
            <a:ext cx="3158410" cy="827450"/>
          </a:xfrm>
          <a:prstGeom prst="roundRect">
            <a:avLst/>
          </a:prstGeom>
          <a:noFill/>
          <a:ln w="28575">
            <a:solidFill>
              <a:srgbClr val="661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Cost-based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backtracking search</a:t>
            </a:r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798FE8A3-20B7-7C4A-9312-C1A4EB2F2B9F}"/>
              </a:ext>
            </a:extLst>
          </p:cNvPr>
          <p:cNvCxnSpPr>
            <a:cxnSpLocks/>
            <a:stCxn id="142" idx="2"/>
            <a:endCxn id="148" idx="0"/>
          </p:cNvCxnSpPr>
          <p:nvPr/>
        </p:nvCxnSpPr>
        <p:spPr>
          <a:xfrm>
            <a:off x="10227883" y="3197459"/>
            <a:ext cx="0" cy="643051"/>
          </a:xfrm>
          <a:prstGeom prst="straightConnector1">
            <a:avLst/>
          </a:prstGeom>
          <a:ln w="38100">
            <a:solidFill>
              <a:srgbClr val="79221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ounded Rectangle 150">
            <a:extLst>
              <a:ext uri="{FF2B5EF4-FFF2-40B4-BE49-F238E27FC236}">
                <a16:creationId xmlns:a16="http://schemas.microsoft.com/office/drawing/2014/main" id="{A4FB5B80-9DE5-3C44-BC8C-A90B083557D6}"/>
              </a:ext>
            </a:extLst>
          </p:cNvPr>
          <p:cNvSpPr/>
          <p:nvPr/>
        </p:nvSpPr>
        <p:spPr>
          <a:xfrm>
            <a:off x="8648678" y="5380011"/>
            <a:ext cx="3158411" cy="855948"/>
          </a:xfrm>
          <a:prstGeom prst="roundRect">
            <a:avLst/>
          </a:prstGeom>
          <a:noFill/>
          <a:ln w="28575">
            <a:solidFill>
              <a:srgbClr val="661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Optimized computation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graphs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D94182C8-91DA-9F48-9101-64C6AD1E47B7}"/>
              </a:ext>
            </a:extLst>
          </p:cNvPr>
          <p:cNvCxnSpPr>
            <a:cxnSpLocks/>
            <a:stCxn id="148" idx="2"/>
            <a:endCxn id="151" idx="0"/>
          </p:cNvCxnSpPr>
          <p:nvPr/>
        </p:nvCxnSpPr>
        <p:spPr>
          <a:xfrm>
            <a:off x="10227883" y="4667960"/>
            <a:ext cx="1" cy="712051"/>
          </a:xfrm>
          <a:prstGeom prst="straightConnector1">
            <a:avLst/>
          </a:prstGeom>
          <a:ln w="38100">
            <a:solidFill>
              <a:srgbClr val="79221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64432CDF-2872-5546-B620-4DA65E01605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74" y="142240"/>
            <a:ext cx="3678929" cy="657352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4F9A519-C8AA-1044-A5E1-ACC18954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005997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9F345-8CE5-DE41-9B6F-EAD6D8D3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Optimizing DNN Computation with </a:t>
            </a:r>
            <a:br>
              <a:rPr lang="en-US" sz="4000" dirty="0"/>
            </a:br>
            <a:r>
              <a:rPr lang="en-US" sz="4000" dirty="0"/>
              <a:t>Automated Generation of Graph Substitutions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BB34AFA-3ACB-DB4B-8E57-B9D2EE76D2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SysML’19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8212D-077A-4A4C-8839-459ADCE91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C3EE-4F2C-A94E-8229-ED6243AB29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75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4FCE-6CA5-1F43-A565-73322C10F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Practice: Rule-Based Graph 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7B419-98BC-7F4F-9400-6BB9B3DD1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846"/>
            <a:ext cx="10515600" cy="918205"/>
          </a:xfrm>
        </p:spPr>
        <p:txBody>
          <a:bodyPr/>
          <a:lstStyle/>
          <a:p>
            <a:r>
              <a:rPr lang="en-US" dirty="0"/>
              <a:t>Apply graph transformations designed by domain experts</a:t>
            </a:r>
          </a:p>
          <a:p>
            <a:pPr lvl="1"/>
            <a:r>
              <a:rPr lang="en-US" dirty="0"/>
              <a:t>E.g., fuse a convolution and a </a:t>
            </a:r>
            <a:r>
              <a:rPr lang="en-US" dirty="0" err="1"/>
              <a:t>relu</a:t>
            </a:r>
            <a:r>
              <a:rPr lang="en-US" dirty="0"/>
              <a:t> into a ``conv + </a:t>
            </a:r>
            <a:r>
              <a:rPr lang="en-US" dirty="0" err="1"/>
              <a:t>relu</a:t>
            </a:r>
            <a:r>
              <a:rPr lang="en-US" dirty="0"/>
              <a:t>’’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9C96922-5AD2-FD4E-97E7-9AB57028F9B0}"/>
              </a:ext>
            </a:extLst>
          </p:cNvPr>
          <p:cNvSpPr/>
          <p:nvPr/>
        </p:nvSpPr>
        <p:spPr>
          <a:xfrm>
            <a:off x="1877813" y="3273163"/>
            <a:ext cx="1122431" cy="397935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Conv3x3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F05D2DB-F782-C143-9F0D-F5558985FE87}"/>
              </a:ext>
            </a:extLst>
          </p:cNvPr>
          <p:cNvSpPr/>
          <p:nvPr/>
        </p:nvSpPr>
        <p:spPr>
          <a:xfrm>
            <a:off x="3385356" y="3277369"/>
            <a:ext cx="1122431" cy="397935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Conv1x1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AC31E8B-8F58-5447-99EA-B51431986778}"/>
              </a:ext>
            </a:extLst>
          </p:cNvPr>
          <p:cNvSpPr/>
          <p:nvPr/>
        </p:nvSpPr>
        <p:spPr>
          <a:xfrm>
            <a:off x="2796884" y="2539865"/>
            <a:ext cx="869589" cy="397936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Input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354B000-A6AE-D249-9252-66C294585159}"/>
              </a:ext>
            </a:extLst>
          </p:cNvPr>
          <p:cNvCxnSpPr>
            <a:stCxn id="49" idx="2"/>
            <a:endCxn id="47" idx="0"/>
          </p:cNvCxnSpPr>
          <p:nvPr/>
        </p:nvCxnSpPr>
        <p:spPr>
          <a:xfrm flipH="1">
            <a:off x="2439029" y="2937801"/>
            <a:ext cx="792650" cy="335362"/>
          </a:xfrm>
          <a:prstGeom prst="straightConnector1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D6EE6CB-D351-0844-A56C-5B78A048B666}"/>
              </a:ext>
            </a:extLst>
          </p:cNvPr>
          <p:cNvCxnSpPr>
            <a:stCxn id="49" idx="2"/>
            <a:endCxn id="48" idx="0"/>
          </p:cNvCxnSpPr>
          <p:nvPr/>
        </p:nvCxnSpPr>
        <p:spPr>
          <a:xfrm>
            <a:off x="3231679" y="2937801"/>
            <a:ext cx="714893" cy="339568"/>
          </a:xfrm>
          <a:prstGeom prst="straightConnector1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tailEnd type="triangle" w="lg" len="lg"/>
          </a:ln>
          <a:effectLst/>
        </p:spPr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E1DF0955-1F5E-A543-A91E-97F534ECF1A9}"/>
              </a:ext>
            </a:extLst>
          </p:cNvPr>
          <p:cNvSpPr/>
          <p:nvPr/>
        </p:nvSpPr>
        <p:spPr>
          <a:xfrm>
            <a:off x="1879615" y="4816553"/>
            <a:ext cx="1122431" cy="397935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Conv3x3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0760425-938A-974A-A8D7-938C57FFDB46}"/>
              </a:ext>
            </a:extLst>
          </p:cNvPr>
          <p:cNvCxnSpPr>
            <a:stCxn id="59" idx="2"/>
            <a:endCxn id="52" idx="0"/>
          </p:cNvCxnSpPr>
          <p:nvPr/>
        </p:nvCxnSpPr>
        <p:spPr>
          <a:xfrm>
            <a:off x="2439029" y="4447987"/>
            <a:ext cx="1802" cy="368566"/>
          </a:xfrm>
          <a:prstGeom prst="straightConnector1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C46604F-9875-924B-8D2A-A0234D240919}"/>
              </a:ext>
            </a:extLst>
          </p:cNvPr>
          <p:cNvCxnSpPr>
            <a:stCxn id="60" idx="2"/>
            <a:endCxn id="56" idx="0"/>
          </p:cNvCxnSpPr>
          <p:nvPr/>
        </p:nvCxnSpPr>
        <p:spPr>
          <a:xfrm flipH="1">
            <a:off x="3332300" y="4447987"/>
            <a:ext cx="610783" cy="1116796"/>
          </a:xfrm>
          <a:prstGeom prst="straightConnector1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951AB4F-A3CC-B74D-AB43-54F4B9838153}"/>
              </a:ext>
            </a:extLst>
          </p:cNvPr>
          <p:cNvCxnSpPr>
            <a:stCxn id="52" idx="2"/>
            <a:endCxn id="56" idx="0"/>
          </p:cNvCxnSpPr>
          <p:nvPr/>
        </p:nvCxnSpPr>
        <p:spPr>
          <a:xfrm>
            <a:off x="2440831" y="5214488"/>
            <a:ext cx="891469" cy="350295"/>
          </a:xfrm>
          <a:prstGeom prst="straightConnector1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tailEnd type="triangle" w="lg" len="lg"/>
          </a:ln>
          <a:effectLst/>
        </p:spPr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D512C9DF-0030-FF45-8404-A82B6B30393B}"/>
              </a:ext>
            </a:extLst>
          </p:cNvPr>
          <p:cNvSpPr/>
          <p:nvPr/>
        </p:nvSpPr>
        <p:spPr>
          <a:xfrm>
            <a:off x="2897505" y="5564783"/>
            <a:ext cx="869589" cy="397936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add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447BEFE-123A-D44C-8FFE-4D70CB034403}"/>
              </a:ext>
            </a:extLst>
          </p:cNvPr>
          <p:cNvSpPr/>
          <p:nvPr/>
        </p:nvSpPr>
        <p:spPr>
          <a:xfrm>
            <a:off x="2894016" y="6284317"/>
            <a:ext cx="869589" cy="397936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relu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3B8DF24-82F5-4B4E-AFB1-0E8F432F08F2}"/>
              </a:ext>
            </a:extLst>
          </p:cNvPr>
          <p:cNvCxnSpPr>
            <a:stCxn id="56" idx="2"/>
            <a:endCxn id="57" idx="0"/>
          </p:cNvCxnSpPr>
          <p:nvPr/>
        </p:nvCxnSpPr>
        <p:spPr>
          <a:xfrm flipH="1">
            <a:off x="3328811" y="5962719"/>
            <a:ext cx="3489" cy="321598"/>
          </a:xfrm>
          <a:prstGeom prst="straightConnector1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tailEnd type="triangle" w="lg" len="lg"/>
          </a:ln>
          <a:effectLst/>
        </p:spPr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72DA9613-EE55-4A40-876C-270B5E2CD557}"/>
              </a:ext>
            </a:extLst>
          </p:cNvPr>
          <p:cNvSpPr/>
          <p:nvPr/>
        </p:nvSpPr>
        <p:spPr>
          <a:xfrm>
            <a:off x="1877813" y="4050052"/>
            <a:ext cx="1122431" cy="397935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Relu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372C744-9CD7-6240-99AD-28C07175108D}"/>
              </a:ext>
            </a:extLst>
          </p:cNvPr>
          <p:cNvSpPr/>
          <p:nvPr/>
        </p:nvSpPr>
        <p:spPr>
          <a:xfrm>
            <a:off x="3381867" y="4050052"/>
            <a:ext cx="1122431" cy="397935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Relu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9F8FF5A-CC22-E046-992A-860E2A46B4C6}"/>
              </a:ext>
            </a:extLst>
          </p:cNvPr>
          <p:cNvCxnSpPr>
            <a:stCxn id="47" idx="2"/>
            <a:endCxn id="59" idx="0"/>
          </p:cNvCxnSpPr>
          <p:nvPr/>
        </p:nvCxnSpPr>
        <p:spPr>
          <a:xfrm>
            <a:off x="2439029" y="3671098"/>
            <a:ext cx="0" cy="378954"/>
          </a:xfrm>
          <a:prstGeom prst="straightConnector1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2C57AE1-9F49-E141-9579-2213A75068FD}"/>
              </a:ext>
            </a:extLst>
          </p:cNvPr>
          <p:cNvCxnSpPr>
            <a:stCxn id="48" idx="2"/>
            <a:endCxn id="60" idx="0"/>
          </p:cNvCxnSpPr>
          <p:nvPr/>
        </p:nvCxnSpPr>
        <p:spPr>
          <a:xfrm flipH="1">
            <a:off x="3943083" y="3675304"/>
            <a:ext cx="3489" cy="374748"/>
          </a:xfrm>
          <a:prstGeom prst="straightConnector1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tailEnd type="triangle" w="lg" len="lg"/>
          </a:ln>
          <a:effectLst/>
        </p:spPr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72BE8FA8-D7EC-0D48-9ADE-95C33A5C25EE}"/>
              </a:ext>
            </a:extLst>
          </p:cNvPr>
          <p:cNvSpPr/>
          <p:nvPr/>
        </p:nvSpPr>
        <p:spPr>
          <a:xfrm>
            <a:off x="7938986" y="3494796"/>
            <a:ext cx="1122431" cy="397935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Conv3x3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Relu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023BDE5-2242-934C-A372-A4FB22F2A611}"/>
              </a:ext>
            </a:extLst>
          </p:cNvPr>
          <p:cNvSpPr/>
          <p:nvPr/>
        </p:nvSpPr>
        <p:spPr>
          <a:xfrm>
            <a:off x="9446529" y="3499002"/>
            <a:ext cx="1122431" cy="397935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Conv1x1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Relu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7432131-0FBD-724B-AC99-8803FC8D287F}"/>
              </a:ext>
            </a:extLst>
          </p:cNvPr>
          <p:cNvSpPr/>
          <p:nvPr/>
        </p:nvSpPr>
        <p:spPr>
          <a:xfrm>
            <a:off x="8858057" y="2761498"/>
            <a:ext cx="869589" cy="397936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Input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14BD60D-B0BD-5F46-B8F2-B59383AAFAC8}"/>
              </a:ext>
            </a:extLst>
          </p:cNvPr>
          <p:cNvCxnSpPr>
            <a:stCxn id="65" idx="2"/>
            <a:endCxn id="63" idx="0"/>
          </p:cNvCxnSpPr>
          <p:nvPr/>
        </p:nvCxnSpPr>
        <p:spPr>
          <a:xfrm flipH="1">
            <a:off x="8500202" y="3159434"/>
            <a:ext cx="792650" cy="335362"/>
          </a:xfrm>
          <a:prstGeom prst="straightConnector1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2358EA8-625A-7C4A-8A1F-2DA1EF464948}"/>
              </a:ext>
            </a:extLst>
          </p:cNvPr>
          <p:cNvCxnSpPr>
            <a:stCxn id="65" idx="2"/>
            <a:endCxn id="64" idx="0"/>
          </p:cNvCxnSpPr>
          <p:nvPr/>
        </p:nvCxnSpPr>
        <p:spPr>
          <a:xfrm>
            <a:off x="9292852" y="3159434"/>
            <a:ext cx="714893" cy="339568"/>
          </a:xfrm>
          <a:prstGeom prst="straightConnector1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tailEnd type="triangle" w="lg" len="lg"/>
          </a:ln>
          <a:effectLst/>
        </p:spPr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422C14F5-8547-D648-ADAA-9571645F7A4F}"/>
              </a:ext>
            </a:extLst>
          </p:cNvPr>
          <p:cNvSpPr/>
          <p:nvPr/>
        </p:nvSpPr>
        <p:spPr>
          <a:xfrm>
            <a:off x="7953118" y="4199814"/>
            <a:ext cx="1122431" cy="397935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Conv3x3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3ABD424-73A6-3F46-BDEC-31CB3C4D425E}"/>
              </a:ext>
            </a:extLst>
          </p:cNvPr>
          <p:cNvCxnSpPr>
            <a:stCxn id="63" idx="2"/>
            <a:endCxn id="68" idx="0"/>
          </p:cNvCxnSpPr>
          <p:nvPr/>
        </p:nvCxnSpPr>
        <p:spPr>
          <a:xfrm>
            <a:off x="8500202" y="3892731"/>
            <a:ext cx="14132" cy="307083"/>
          </a:xfrm>
          <a:prstGeom prst="straightConnector1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6864124-0802-6A42-A177-94818C480EC0}"/>
              </a:ext>
            </a:extLst>
          </p:cNvPr>
          <p:cNvCxnSpPr>
            <a:endCxn id="72" idx="0"/>
          </p:cNvCxnSpPr>
          <p:nvPr/>
        </p:nvCxnSpPr>
        <p:spPr>
          <a:xfrm flipH="1">
            <a:off x="9405803" y="3917551"/>
            <a:ext cx="598454" cy="1030493"/>
          </a:xfrm>
          <a:prstGeom prst="straightConnector1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E8BB1CE-2303-6B4F-914E-334FBCD9F0DB}"/>
              </a:ext>
            </a:extLst>
          </p:cNvPr>
          <p:cNvCxnSpPr>
            <a:stCxn id="68" idx="2"/>
            <a:endCxn id="72" idx="0"/>
          </p:cNvCxnSpPr>
          <p:nvPr/>
        </p:nvCxnSpPr>
        <p:spPr>
          <a:xfrm>
            <a:off x="8514334" y="4597749"/>
            <a:ext cx="891469" cy="350295"/>
          </a:xfrm>
          <a:prstGeom prst="straightConnector1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tailEnd type="triangle" w="lg" len="lg"/>
          </a:ln>
          <a:effectLst/>
        </p:spPr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4C390E9C-9AD0-B140-8B9D-53E55A51FF32}"/>
              </a:ext>
            </a:extLst>
          </p:cNvPr>
          <p:cNvSpPr/>
          <p:nvPr/>
        </p:nvSpPr>
        <p:spPr>
          <a:xfrm>
            <a:off x="8971008" y="4948044"/>
            <a:ext cx="869589" cy="397936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add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7CF7D74-589B-D343-8EE1-58B4B3C044E5}"/>
              </a:ext>
            </a:extLst>
          </p:cNvPr>
          <p:cNvSpPr/>
          <p:nvPr/>
        </p:nvSpPr>
        <p:spPr>
          <a:xfrm>
            <a:off x="8967519" y="5667578"/>
            <a:ext cx="869589" cy="397936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8D3C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relu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6F17F55-9E38-A24C-8B23-58241CF7AC24}"/>
              </a:ext>
            </a:extLst>
          </p:cNvPr>
          <p:cNvCxnSpPr>
            <a:stCxn id="72" idx="2"/>
            <a:endCxn id="73" idx="0"/>
          </p:cNvCxnSpPr>
          <p:nvPr/>
        </p:nvCxnSpPr>
        <p:spPr>
          <a:xfrm flipH="1">
            <a:off x="9402314" y="5345980"/>
            <a:ext cx="3489" cy="321598"/>
          </a:xfrm>
          <a:prstGeom prst="straightConnector1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tailEnd type="triangle" w="lg" len="lg"/>
          </a:ln>
          <a:effectLst/>
        </p:spPr>
      </p:cxnSp>
      <p:sp>
        <p:nvSpPr>
          <p:cNvPr id="75" name="Arrow: Right 1">
            <a:extLst>
              <a:ext uri="{FF2B5EF4-FFF2-40B4-BE49-F238E27FC236}">
                <a16:creationId xmlns:a16="http://schemas.microsoft.com/office/drawing/2014/main" id="{D4F2284A-D6E8-BA4F-AAE8-2C59B39EE16B}"/>
              </a:ext>
            </a:extLst>
          </p:cNvPr>
          <p:cNvSpPr/>
          <p:nvPr/>
        </p:nvSpPr>
        <p:spPr>
          <a:xfrm>
            <a:off x="5223195" y="3628318"/>
            <a:ext cx="1996322" cy="1328703"/>
          </a:xfrm>
          <a:prstGeom prst="rightArrow">
            <a:avLst>
              <a:gd name="adj1" fmla="val 67432"/>
              <a:gd name="adj2" fmla="val 36650"/>
            </a:avLst>
          </a:prstGeom>
          <a:solidFill>
            <a:schemeClr val="accent1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fuse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conv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and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relu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71CD872-DB1C-D342-9AF1-86240507D43E}"/>
              </a:ext>
            </a:extLst>
          </p:cNvPr>
          <p:cNvSpPr/>
          <p:nvPr/>
        </p:nvSpPr>
        <p:spPr>
          <a:xfrm>
            <a:off x="1758259" y="3118245"/>
            <a:ext cx="1343631" cy="1479504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2ED0818-2700-3148-BC1A-43A4843845D0}"/>
              </a:ext>
            </a:extLst>
          </p:cNvPr>
          <p:cNvSpPr/>
          <p:nvPr/>
        </p:nvSpPr>
        <p:spPr>
          <a:xfrm>
            <a:off x="3274756" y="3125790"/>
            <a:ext cx="1343631" cy="1479504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80C6FD1-58F8-0049-846A-B431C23D7154}"/>
              </a:ext>
            </a:extLst>
          </p:cNvPr>
          <p:cNvSpPr/>
          <p:nvPr/>
        </p:nvSpPr>
        <p:spPr>
          <a:xfrm>
            <a:off x="7824325" y="3356923"/>
            <a:ext cx="1343631" cy="693129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5D2C1C1-E996-484F-A6CA-F0673D3D281F}"/>
              </a:ext>
            </a:extLst>
          </p:cNvPr>
          <p:cNvSpPr/>
          <p:nvPr/>
        </p:nvSpPr>
        <p:spPr>
          <a:xfrm>
            <a:off x="9332440" y="3379027"/>
            <a:ext cx="1343631" cy="693129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9C819090-8D3B-DD4B-BAFE-6072E545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C3EE-4F2C-A94E-8229-ED6243AB291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2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8" grpId="0" animBg="1"/>
      <p:bldP spid="72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50075-2E57-D447-82F1-FC2A3C49B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Rule-based Approaches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6898AA-A56F-844A-9C1D-C47B0CB311EE}"/>
              </a:ext>
            </a:extLst>
          </p:cNvPr>
          <p:cNvSpPr txBox="1"/>
          <p:nvPr/>
        </p:nvSpPr>
        <p:spPr>
          <a:xfrm>
            <a:off x="679973" y="5857939"/>
            <a:ext cx="5324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0000"/>
                </a:solidFill>
                <a:latin typeface="Source Sans Pro"/>
              </a:rPr>
              <a:t>When I turned on XLA (TensorFlow’s graph optimizer), the training speed is </a:t>
            </a:r>
            <a:r>
              <a:rPr lang="en-US" sz="1600" b="1" dirty="0">
                <a:solidFill>
                  <a:srgbClr val="8D3C1E"/>
                </a:solidFill>
                <a:latin typeface="Source Sans Pro"/>
              </a:rPr>
              <a:t>about 20% slower</a:t>
            </a:r>
            <a:r>
              <a:rPr lang="en-US" sz="1600" dirty="0">
                <a:solidFill>
                  <a:srgbClr val="000000"/>
                </a:solidFill>
                <a:latin typeface="Source Sans Pro"/>
              </a:rPr>
              <a:t>.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C471B7-2D78-1E4F-8526-2969F93AD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73" y="3107185"/>
            <a:ext cx="5324921" cy="2727909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84D2DA-9C6B-FA4A-8A1E-74C3DF40F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445" y="3107185"/>
            <a:ext cx="4658126" cy="27279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2BC204-687B-6943-83BB-64083383B0CF}"/>
              </a:ext>
            </a:extLst>
          </p:cNvPr>
          <p:cNvSpPr txBox="1"/>
          <p:nvPr/>
        </p:nvSpPr>
        <p:spPr>
          <a:xfrm>
            <a:off x="6853901" y="5908100"/>
            <a:ext cx="4658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0000"/>
                </a:solidFill>
                <a:latin typeface="Source Sans Pro"/>
              </a:rPr>
              <a:t>With XLA, my program is </a:t>
            </a:r>
            <a:r>
              <a:rPr lang="en-US" sz="1600" b="1" dirty="0">
                <a:solidFill>
                  <a:srgbClr val="8D3C1E"/>
                </a:solidFill>
                <a:latin typeface="Source Sans Pro"/>
              </a:rPr>
              <a:t>almost 2x slower than</a:t>
            </a:r>
            <a:r>
              <a:rPr lang="en-US" sz="1600" dirty="0">
                <a:solidFill>
                  <a:srgbClr val="000000"/>
                </a:solidFill>
                <a:latin typeface="Source Sans Pro"/>
              </a:rPr>
              <a:t> without XLA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C044FBC-9FBC-5145-914B-47AB3686BD62}"/>
              </a:ext>
            </a:extLst>
          </p:cNvPr>
          <p:cNvSpPr/>
          <p:nvPr/>
        </p:nvSpPr>
        <p:spPr>
          <a:xfrm>
            <a:off x="445513" y="1620960"/>
            <a:ext cx="3384938" cy="1330176"/>
          </a:xfrm>
          <a:prstGeom prst="roundRect">
            <a:avLst/>
          </a:prstGeom>
          <a:gradFill rotWithShape="1">
            <a:gsLst>
              <a:gs pos="0">
                <a:srgbClr val="8D3C1E">
                  <a:shade val="70000"/>
                  <a:satMod val="150000"/>
                </a:srgbClr>
              </a:gs>
              <a:gs pos="34000">
                <a:srgbClr val="8D3C1E">
                  <a:shade val="70000"/>
                  <a:satMod val="140000"/>
                </a:srgbClr>
              </a:gs>
              <a:gs pos="70000">
                <a:srgbClr val="8D3C1E">
                  <a:tint val="100000"/>
                  <a:shade val="90000"/>
                  <a:satMod val="140000"/>
                </a:srgbClr>
              </a:gs>
              <a:gs pos="100000">
                <a:srgbClr val="8D3C1E">
                  <a:tint val="100000"/>
                  <a:shade val="100000"/>
                  <a:satMod val="10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Robustness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Experts’ heuristics do not apply to all DNNs/hardware  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14A33C7-6CE9-8D4A-B7BD-1B3B64F8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C3EE-4F2C-A94E-8229-ED6243AB291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50075-2E57-D447-82F1-FC2A3C49B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Rule-based Approaches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C044FBC-9FBC-5145-914B-47AB3686BD62}"/>
              </a:ext>
            </a:extLst>
          </p:cNvPr>
          <p:cNvSpPr/>
          <p:nvPr/>
        </p:nvSpPr>
        <p:spPr>
          <a:xfrm>
            <a:off x="445513" y="1620960"/>
            <a:ext cx="3384938" cy="1330176"/>
          </a:xfrm>
          <a:prstGeom prst="roundRect">
            <a:avLst/>
          </a:prstGeom>
          <a:gradFill rotWithShape="1">
            <a:gsLst>
              <a:gs pos="0">
                <a:srgbClr val="8D3C1E">
                  <a:shade val="70000"/>
                  <a:satMod val="150000"/>
                </a:srgbClr>
              </a:gs>
              <a:gs pos="34000">
                <a:srgbClr val="8D3C1E">
                  <a:shade val="70000"/>
                  <a:satMod val="140000"/>
                </a:srgbClr>
              </a:gs>
              <a:gs pos="70000">
                <a:srgbClr val="8D3C1E">
                  <a:tint val="100000"/>
                  <a:shade val="90000"/>
                  <a:satMod val="140000"/>
                </a:srgbClr>
              </a:gs>
              <a:gs pos="100000">
                <a:srgbClr val="8D3C1E">
                  <a:tint val="100000"/>
                  <a:shade val="100000"/>
                  <a:satMod val="10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Robustness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Experts’ heuristics do not apply to all DNNs/hardware 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70C8253-F93A-4C41-91A7-DED4650C876C}"/>
              </a:ext>
            </a:extLst>
          </p:cNvPr>
          <p:cNvSpPr/>
          <p:nvPr/>
        </p:nvSpPr>
        <p:spPr>
          <a:xfrm>
            <a:off x="4255187" y="1650895"/>
            <a:ext cx="3723432" cy="1300241"/>
          </a:xfrm>
          <a:prstGeom prst="roundRect">
            <a:avLst/>
          </a:prstGeom>
          <a:gradFill rotWithShape="1">
            <a:gsLst>
              <a:gs pos="0">
                <a:srgbClr val="8D3C1E">
                  <a:shade val="70000"/>
                  <a:satMod val="150000"/>
                </a:srgbClr>
              </a:gs>
              <a:gs pos="34000">
                <a:srgbClr val="8D3C1E">
                  <a:shade val="70000"/>
                  <a:satMod val="140000"/>
                </a:srgbClr>
              </a:gs>
              <a:gs pos="70000">
                <a:srgbClr val="8D3C1E">
                  <a:tint val="100000"/>
                  <a:shade val="90000"/>
                  <a:satMod val="140000"/>
                </a:srgbClr>
              </a:gs>
              <a:gs pos="100000">
                <a:srgbClr val="8D3C1E">
                  <a:tint val="100000"/>
                  <a:shade val="100000"/>
                  <a:satMod val="10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Scalability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New operators and graph structures require more rules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3BC92F6-C95A-4E48-89F1-CA36C383A59B}"/>
              </a:ext>
            </a:extLst>
          </p:cNvPr>
          <p:cNvSpPr/>
          <p:nvPr/>
        </p:nvSpPr>
        <p:spPr>
          <a:xfrm>
            <a:off x="8403355" y="1650895"/>
            <a:ext cx="3384938" cy="1300241"/>
          </a:xfrm>
          <a:prstGeom prst="roundRect">
            <a:avLst/>
          </a:prstGeom>
          <a:gradFill rotWithShape="1">
            <a:gsLst>
              <a:gs pos="0">
                <a:srgbClr val="8D3C1E">
                  <a:shade val="70000"/>
                  <a:satMod val="150000"/>
                </a:srgbClr>
              </a:gs>
              <a:gs pos="34000">
                <a:srgbClr val="8D3C1E">
                  <a:shade val="70000"/>
                  <a:satMod val="140000"/>
                </a:srgbClr>
              </a:gs>
              <a:gs pos="70000">
                <a:srgbClr val="8D3C1E">
                  <a:tint val="100000"/>
                  <a:shade val="90000"/>
                  <a:satMod val="140000"/>
                </a:srgbClr>
              </a:gs>
              <a:gs pos="100000">
                <a:srgbClr val="8D3C1E">
                  <a:tint val="100000"/>
                  <a:shade val="100000"/>
                  <a:satMod val="10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Performance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Miss subtle optimizations for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specific DNNs/hardware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A3B24E5B-CE76-4C4B-8680-9DC687772E2F}"/>
              </a:ext>
            </a:extLst>
          </p:cNvPr>
          <p:cNvSpPr/>
          <p:nvPr/>
        </p:nvSpPr>
        <p:spPr>
          <a:xfrm>
            <a:off x="3944442" y="3292330"/>
            <a:ext cx="4033483" cy="1308053"/>
          </a:xfrm>
          <a:prstGeom prst="wedgeRectCallout">
            <a:avLst>
              <a:gd name="adj1" fmla="val 29805"/>
              <a:gd name="adj2" fmla="val -659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TensorFlow involves ~4K LOC to optimize a new operator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F6584-668C-684D-AD7E-B26F48B6A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C3EE-4F2C-A94E-8229-ED6243AB291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4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6B32-401C-8540-8AB0-694436DCB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9405"/>
          </a:xfrm>
        </p:spPr>
        <p:txBody>
          <a:bodyPr/>
          <a:lstStyle/>
          <a:p>
            <a:r>
              <a:rPr lang="en-US" dirty="0"/>
              <a:t>A Missing Graph Optimization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8759F97-B875-2F44-8626-132F77EA8234}"/>
              </a:ext>
            </a:extLst>
          </p:cNvPr>
          <p:cNvGrpSpPr/>
          <p:nvPr/>
        </p:nvGrpSpPr>
        <p:grpSpPr>
          <a:xfrm>
            <a:off x="217251" y="1372128"/>
            <a:ext cx="2207355" cy="3143739"/>
            <a:chOff x="395948" y="2681066"/>
            <a:chExt cx="2207355" cy="314373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1CE8AE1-5C0B-4F4F-AF1E-CA573F244782}"/>
                </a:ext>
              </a:extLst>
            </p:cNvPr>
            <p:cNvSpPr/>
            <p:nvPr/>
          </p:nvSpPr>
          <p:spPr>
            <a:xfrm>
              <a:off x="395948" y="3414364"/>
              <a:ext cx="1020392" cy="397935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8D3C1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Conv3x3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+ 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Relu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53BB4DC-7461-794C-BA1D-CA4AB055E267}"/>
                </a:ext>
              </a:extLst>
            </p:cNvPr>
            <p:cNvSpPr/>
            <p:nvPr/>
          </p:nvSpPr>
          <p:spPr>
            <a:xfrm>
              <a:off x="1582911" y="3418570"/>
              <a:ext cx="1020392" cy="397935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8D3C1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Conv1x1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+ 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Relu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7D8B9B7-3A8E-5245-B7D2-A09D3CD096FB}"/>
                </a:ext>
              </a:extLst>
            </p:cNvPr>
            <p:cNvSpPr/>
            <p:nvPr/>
          </p:nvSpPr>
          <p:spPr>
            <a:xfrm>
              <a:off x="1069257" y="2681066"/>
              <a:ext cx="790535" cy="397936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8D3C1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Input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5933B8A5-0952-C740-AD8E-4D18F58457E6}"/>
                </a:ext>
              </a:extLst>
            </p:cNvPr>
            <p:cNvCxnSpPr>
              <a:stCxn id="64" idx="2"/>
              <a:endCxn id="62" idx="0"/>
            </p:cNvCxnSpPr>
            <p:nvPr/>
          </p:nvCxnSpPr>
          <p:spPr>
            <a:xfrm flipH="1">
              <a:off x="906144" y="3079002"/>
              <a:ext cx="558381" cy="335362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678CB204-6523-784A-95EA-6B4090166AD2}"/>
                </a:ext>
              </a:extLst>
            </p:cNvPr>
            <p:cNvCxnSpPr>
              <a:stCxn id="64" idx="2"/>
              <a:endCxn id="63" idx="0"/>
            </p:cNvCxnSpPr>
            <p:nvPr/>
          </p:nvCxnSpPr>
          <p:spPr>
            <a:xfrm>
              <a:off x="1464525" y="3079002"/>
              <a:ext cx="628582" cy="339568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tailEnd type="triangle" w="lg" len="lg"/>
            </a:ln>
            <a:effectLst/>
          </p:spPr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45CF374-DA8D-5A44-BF8B-F7A5AEC1059C}"/>
                </a:ext>
              </a:extLst>
            </p:cNvPr>
            <p:cNvSpPr/>
            <p:nvPr/>
          </p:nvSpPr>
          <p:spPr>
            <a:xfrm>
              <a:off x="400141" y="4119382"/>
              <a:ext cx="1020392" cy="397935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8D3C1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Conv3x3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F9EF134F-D408-CF43-BDE7-3F51FD2C93F5}"/>
                </a:ext>
              </a:extLst>
            </p:cNvPr>
            <p:cNvCxnSpPr>
              <a:stCxn id="62" idx="2"/>
              <a:endCxn id="67" idx="0"/>
            </p:cNvCxnSpPr>
            <p:nvPr/>
          </p:nvCxnSpPr>
          <p:spPr>
            <a:xfrm>
              <a:off x="906144" y="3812299"/>
              <a:ext cx="4193" cy="307083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500375CA-7988-8E44-9130-A7D57077D72F}"/>
                </a:ext>
              </a:extLst>
            </p:cNvPr>
            <p:cNvCxnSpPr>
              <a:stCxn id="63" idx="2"/>
              <a:endCxn id="71" idx="0"/>
            </p:cNvCxnSpPr>
            <p:nvPr/>
          </p:nvCxnSpPr>
          <p:spPr>
            <a:xfrm flipH="1">
              <a:off x="1577476" y="3816505"/>
              <a:ext cx="515631" cy="964804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35E36BE-9726-EB4A-8AFA-0A49DF2EAB15}"/>
                </a:ext>
              </a:extLst>
            </p:cNvPr>
            <p:cNvCxnSpPr>
              <a:stCxn id="67" idx="2"/>
              <a:endCxn id="71" idx="0"/>
            </p:cNvCxnSpPr>
            <p:nvPr/>
          </p:nvCxnSpPr>
          <p:spPr>
            <a:xfrm>
              <a:off x="910337" y="4517317"/>
              <a:ext cx="667139" cy="263992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tailEnd type="triangle" w="lg" len="lg"/>
            </a:ln>
            <a:effectLst/>
          </p:spPr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E2BA88A-799B-E147-92B6-3CD40DBA66A4}"/>
                </a:ext>
              </a:extLst>
            </p:cNvPr>
            <p:cNvSpPr/>
            <p:nvPr/>
          </p:nvSpPr>
          <p:spPr>
            <a:xfrm>
              <a:off x="1182208" y="4781309"/>
              <a:ext cx="790535" cy="397936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8D3C1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Add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22C044F-DC64-1E47-ABCF-4A47BAC1C042}"/>
                </a:ext>
              </a:extLst>
            </p:cNvPr>
            <p:cNvSpPr/>
            <p:nvPr/>
          </p:nvSpPr>
          <p:spPr>
            <a:xfrm>
              <a:off x="1178719" y="5426869"/>
              <a:ext cx="790535" cy="397936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8D3C1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Relu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D59799B9-B6C9-B54D-B4D0-87DB7C138FF1}"/>
                </a:ext>
              </a:extLst>
            </p:cNvPr>
            <p:cNvCxnSpPr>
              <a:stCxn id="71" idx="2"/>
              <a:endCxn id="72" idx="0"/>
            </p:cNvCxnSpPr>
            <p:nvPr/>
          </p:nvCxnSpPr>
          <p:spPr>
            <a:xfrm flipH="1">
              <a:off x="1573987" y="5179245"/>
              <a:ext cx="3489" cy="247624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tailEnd type="triangle" w="lg" len="lg"/>
            </a:ln>
            <a:effectLst/>
          </p:spPr>
        </p:cxn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92C3D0B4-C3C2-F340-BE8F-04815F529739}"/>
              </a:ext>
            </a:extLst>
          </p:cNvPr>
          <p:cNvSpPr/>
          <p:nvPr/>
        </p:nvSpPr>
        <p:spPr>
          <a:xfrm>
            <a:off x="1300180" y="1989657"/>
            <a:ext cx="1221483" cy="69312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DDDE49-7F80-1B47-BC46-5303EAF2D7ED}"/>
              </a:ext>
            </a:extLst>
          </p:cNvPr>
          <p:cNvGrpSpPr/>
          <p:nvPr/>
        </p:nvGrpSpPr>
        <p:grpSpPr>
          <a:xfrm>
            <a:off x="3156739" y="1372128"/>
            <a:ext cx="2207355" cy="3143739"/>
            <a:chOff x="2620971" y="2082096"/>
            <a:chExt cx="2207355" cy="3143739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CF6098D-3CF8-5C45-9191-A1230A483B1E}"/>
                </a:ext>
              </a:extLst>
            </p:cNvPr>
            <p:cNvSpPr/>
            <p:nvPr/>
          </p:nvSpPr>
          <p:spPr>
            <a:xfrm>
              <a:off x="2620971" y="2815394"/>
              <a:ext cx="1020392" cy="397935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8D3C1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Conv3x3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+ 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Relu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086DFBE-4024-904F-8C70-31E1EAF7B937}"/>
                </a:ext>
              </a:extLst>
            </p:cNvPr>
            <p:cNvSpPr/>
            <p:nvPr/>
          </p:nvSpPr>
          <p:spPr>
            <a:xfrm>
              <a:off x="3807934" y="2819600"/>
              <a:ext cx="1020392" cy="397935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8D3C1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Conv3x3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+ 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Relu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6214228-5F50-EF46-A40B-277A36E5273E}"/>
                </a:ext>
              </a:extLst>
            </p:cNvPr>
            <p:cNvSpPr/>
            <p:nvPr/>
          </p:nvSpPr>
          <p:spPr>
            <a:xfrm>
              <a:off x="3294280" y="2082096"/>
              <a:ext cx="790535" cy="397936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8D3C1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Input</a:t>
              </a: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3FE59639-7EE9-A24B-AE17-DBB7C476E945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 flipH="1">
              <a:off x="3131167" y="2480032"/>
              <a:ext cx="558381" cy="335362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6C78D473-BD9E-724F-9DAD-DB728E742E08}"/>
                </a:ext>
              </a:extLst>
            </p:cNvPr>
            <p:cNvCxnSpPr>
              <a:stCxn id="78" idx="2"/>
              <a:endCxn id="77" idx="0"/>
            </p:cNvCxnSpPr>
            <p:nvPr/>
          </p:nvCxnSpPr>
          <p:spPr>
            <a:xfrm>
              <a:off x="3689548" y="2480032"/>
              <a:ext cx="628582" cy="339568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tailEnd type="triangle" w="lg" len="lg"/>
            </a:ln>
            <a:effectLst/>
          </p:spPr>
        </p:cxn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3502E95-C2B0-A04D-8E8C-3D6FA2B0BED0}"/>
                </a:ext>
              </a:extLst>
            </p:cNvPr>
            <p:cNvSpPr/>
            <p:nvPr/>
          </p:nvSpPr>
          <p:spPr>
            <a:xfrm>
              <a:off x="2625164" y="3520412"/>
              <a:ext cx="1020392" cy="397935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8D3C1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Conv3x3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5FB7E31E-91BE-7E45-B2AF-F1993357DBD0}"/>
                </a:ext>
              </a:extLst>
            </p:cNvPr>
            <p:cNvCxnSpPr>
              <a:stCxn id="76" idx="2"/>
              <a:endCxn id="81" idx="0"/>
            </p:cNvCxnSpPr>
            <p:nvPr/>
          </p:nvCxnSpPr>
          <p:spPr>
            <a:xfrm>
              <a:off x="3131167" y="3213329"/>
              <a:ext cx="4193" cy="307083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0F948B6B-B701-1A46-A194-3D054B5D7D32}"/>
                </a:ext>
              </a:extLst>
            </p:cNvPr>
            <p:cNvCxnSpPr>
              <a:stCxn id="77" idx="2"/>
              <a:endCxn id="85" idx="0"/>
            </p:cNvCxnSpPr>
            <p:nvPr/>
          </p:nvCxnSpPr>
          <p:spPr>
            <a:xfrm flipH="1">
              <a:off x="3802499" y="3217535"/>
              <a:ext cx="515631" cy="964804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A66C9A3E-9338-D240-A7DF-2DDA36FA5415}"/>
                </a:ext>
              </a:extLst>
            </p:cNvPr>
            <p:cNvCxnSpPr>
              <a:stCxn id="81" idx="2"/>
              <a:endCxn id="85" idx="0"/>
            </p:cNvCxnSpPr>
            <p:nvPr/>
          </p:nvCxnSpPr>
          <p:spPr>
            <a:xfrm>
              <a:off x="3135360" y="3918347"/>
              <a:ext cx="667139" cy="263992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tailEnd type="triangle" w="lg" len="lg"/>
            </a:ln>
            <a:effectLst/>
          </p:spPr>
        </p:cxn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6FD2C34-828A-7F4B-95B1-38E3044D279A}"/>
                </a:ext>
              </a:extLst>
            </p:cNvPr>
            <p:cNvSpPr/>
            <p:nvPr/>
          </p:nvSpPr>
          <p:spPr>
            <a:xfrm>
              <a:off x="3407231" y="4182339"/>
              <a:ext cx="790535" cy="397936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8D3C1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Add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F6F609C-0723-AB4B-B045-F9DDF97AB862}"/>
                </a:ext>
              </a:extLst>
            </p:cNvPr>
            <p:cNvSpPr/>
            <p:nvPr/>
          </p:nvSpPr>
          <p:spPr>
            <a:xfrm>
              <a:off x="3403742" y="4827899"/>
              <a:ext cx="790535" cy="397936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8D3C1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Relu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9026D883-DFA2-C647-9AC7-0F492F4E9081}"/>
                </a:ext>
              </a:extLst>
            </p:cNvPr>
            <p:cNvCxnSpPr>
              <a:stCxn id="85" idx="2"/>
              <a:endCxn id="86" idx="0"/>
            </p:cNvCxnSpPr>
            <p:nvPr/>
          </p:nvCxnSpPr>
          <p:spPr>
            <a:xfrm flipH="1">
              <a:off x="3799010" y="4580275"/>
              <a:ext cx="3489" cy="247624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tailEnd type="triangle" w="lg" len="lg"/>
            </a:ln>
            <a:effectLst/>
          </p:spPr>
        </p:cxn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522836F9-71F0-924C-8821-46A2BABB4D0B}"/>
              </a:ext>
            </a:extLst>
          </p:cNvPr>
          <p:cNvSpPr/>
          <p:nvPr/>
        </p:nvSpPr>
        <p:spPr>
          <a:xfrm>
            <a:off x="4239668" y="1995507"/>
            <a:ext cx="1221483" cy="630117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Arrow: Right 1">
            <a:extLst>
              <a:ext uri="{FF2B5EF4-FFF2-40B4-BE49-F238E27FC236}">
                <a16:creationId xmlns:a16="http://schemas.microsoft.com/office/drawing/2014/main" id="{A8FE32C0-6327-AD4B-BE3C-AE42FCD7C782}"/>
              </a:ext>
            </a:extLst>
          </p:cNvPr>
          <p:cNvSpPr/>
          <p:nvPr/>
        </p:nvSpPr>
        <p:spPr>
          <a:xfrm>
            <a:off x="1941685" y="4773737"/>
            <a:ext cx="1637700" cy="914991"/>
          </a:xfrm>
          <a:prstGeom prst="rightArrow">
            <a:avLst>
              <a:gd name="adj1" fmla="val 69885"/>
              <a:gd name="adj2" fmla="val 36650"/>
            </a:avLst>
          </a:prstGeom>
          <a:solidFill>
            <a:schemeClr val="accent2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Enlarge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convs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B6CF856-E8DC-5D42-BF44-E9A75FC9B2F2}"/>
              </a:ext>
            </a:extLst>
          </p:cNvPr>
          <p:cNvGrpSpPr/>
          <p:nvPr/>
        </p:nvGrpSpPr>
        <p:grpSpPr>
          <a:xfrm>
            <a:off x="6235448" y="1397784"/>
            <a:ext cx="1474795" cy="3590331"/>
            <a:chOff x="5242434" y="2107752"/>
            <a:chExt cx="1474795" cy="3590331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D58B856-59DD-D94C-A683-83EE1797EB3A}"/>
                </a:ext>
              </a:extLst>
            </p:cNvPr>
            <p:cNvSpPr/>
            <p:nvPr/>
          </p:nvSpPr>
          <p:spPr>
            <a:xfrm>
              <a:off x="5694722" y="2763000"/>
              <a:ext cx="1020392" cy="397935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8D3C1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Conv3x3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+ 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Relu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5B0B3C5-1753-1347-B5C5-CBAD5838284F}"/>
                </a:ext>
              </a:extLst>
            </p:cNvPr>
            <p:cNvSpPr/>
            <p:nvPr/>
          </p:nvSpPr>
          <p:spPr>
            <a:xfrm>
              <a:off x="5801181" y="2107752"/>
              <a:ext cx="790535" cy="397936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8D3C1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Input</a:t>
              </a: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E26DA4E4-5C11-6F4F-99A3-5EB74AF798BF}"/>
                </a:ext>
              </a:extLst>
            </p:cNvPr>
            <p:cNvCxnSpPr>
              <a:stCxn id="92" idx="2"/>
              <a:endCxn id="91" idx="0"/>
            </p:cNvCxnSpPr>
            <p:nvPr/>
          </p:nvCxnSpPr>
          <p:spPr>
            <a:xfrm>
              <a:off x="6196449" y="2505688"/>
              <a:ext cx="8469" cy="257312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tailEnd type="triangle" w="lg" len="lg"/>
            </a:ln>
            <a:effectLst/>
          </p:spPr>
        </p:cxn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AC1F429-E710-AD48-A0CD-569793B061AC}"/>
                </a:ext>
              </a:extLst>
            </p:cNvPr>
            <p:cNvSpPr/>
            <p:nvPr/>
          </p:nvSpPr>
          <p:spPr>
            <a:xfrm>
              <a:off x="5257198" y="3992660"/>
              <a:ext cx="1020392" cy="397935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8D3C1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Conv3x3</a:t>
              </a:r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1D34A289-37CA-9146-9B5B-D8685EE0A268}"/>
                </a:ext>
              </a:extLst>
            </p:cNvPr>
            <p:cNvCxnSpPr>
              <a:stCxn id="100" idx="2"/>
              <a:endCxn id="94" idx="0"/>
            </p:cNvCxnSpPr>
            <p:nvPr/>
          </p:nvCxnSpPr>
          <p:spPr>
            <a:xfrm flipH="1">
              <a:off x="5767394" y="3820386"/>
              <a:ext cx="429053" cy="172274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802EC88E-AB77-094F-94C2-17A8F48AB7D5}"/>
                </a:ext>
              </a:extLst>
            </p:cNvPr>
            <p:cNvCxnSpPr>
              <a:stCxn id="94" idx="2"/>
              <a:endCxn id="97" idx="0"/>
            </p:cNvCxnSpPr>
            <p:nvPr/>
          </p:nvCxnSpPr>
          <p:spPr>
            <a:xfrm>
              <a:off x="5767394" y="4390595"/>
              <a:ext cx="554568" cy="263992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tailEnd type="triangle" w="lg" len="lg"/>
            </a:ln>
            <a:effectLst/>
          </p:spPr>
        </p:cxn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24D4DB6-934F-3D49-B91F-EC1DBEEE0D50}"/>
                </a:ext>
              </a:extLst>
            </p:cNvPr>
            <p:cNvSpPr/>
            <p:nvPr/>
          </p:nvSpPr>
          <p:spPr>
            <a:xfrm>
              <a:off x="5926694" y="4654587"/>
              <a:ext cx="790535" cy="397936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8D3C1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Add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F4D0A9F-DA5D-1845-A584-2F452CAB7472}"/>
                </a:ext>
              </a:extLst>
            </p:cNvPr>
            <p:cNvSpPr/>
            <p:nvPr/>
          </p:nvSpPr>
          <p:spPr>
            <a:xfrm>
              <a:off x="5923205" y="5300147"/>
              <a:ext cx="790535" cy="397936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8D3C1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Relu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A8F336AF-22DD-D848-9785-CCA11343CE45}"/>
                </a:ext>
              </a:extLst>
            </p:cNvPr>
            <p:cNvCxnSpPr>
              <a:stCxn id="97" idx="2"/>
              <a:endCxn id="98" idx="0"/>
            </p:cNvCxnSpPr>
            <p:nvPr/>
          </p:nvCxnSpPr>
          <p:spPr>
            <a:xfrm flipH="1">
              <a:off x="6318473" y="5052523"/>
              <a:ext cx="3489" cy="247624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tailEnd type="triangle" w="lg" len="lg"/>
            </a:ln>
            <a:effectLst/>
          </p:spPr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CA75F05-1EB5-7F4F-85EF-88AF6C89539A}"/>
                </a:ext>
              </a:extLst>
            </p:cNvPr>
            <p:cNvSpPr/>
            <p:nvPr/>
          </p:nvSpPr>
          <p:spPr>
            <a:xfrm>
              <a:off x="5801179" y="3422451"/>
              <a:ext cx="790536" cy="397935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8D3C1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Split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542858FF-CCD6-6D47-B7B3-BC71669DC826}"/>
                </a:ext>
              </a:extLst>
            </p:cNvPr>
            <p:cNvCxnSpPr>
              <a:stCxn id="91" idx="2"/>
              <a:endCxn id="100" idx="0"/>
            </p:cNvCxnSpPr>
            <p:nvPr/>
          </p:nvCxnSpPr>
          <p:spPr>
            <a:xfrm flipH="1">
              <a:off x="6196447" y="3160935"/>
              <a:ext cx="8471" cy="261516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tailEnd type="triangle" w="lg" len="lg"/>
            </a:ln>
            <a:effectLst/>
          </p:spPr>
        </p:cxnSp>
        <p:sp>
          <p:nvSpPr>
            <p:cNvPr id="102" name="Arc 101">
              <a:extLst>
                <a:ext uri="{FF2B5EF4-FFF2-40B4-BE49-F238E27FC236}">
                  <a16:creationId xmlns:a16="http://schemas.microsoft.com/office/drawing/2014/main" id="{E377F508-0BF6-7F45-9CD0-436AB0B110D6}"/>
                </a:ext>
              </a:extLst>
            </p:cNvPr>
            <p:cNvSpPr/>
            <p:nvPr/>
          </p:nvSpPr>
          <p:spPr>
            <a:xfrm rot="8135898" flipH="1">
              <a:off x="5242434" y="3671200"/>
              <a:ext cx="1191987" cy="1150186"/>
            </a:xfrm>
            <a:prstGeom prst="arc">
              <a:avLst/>
            </a:prstGeom>
            <a:noFill/>
            <a:ln w="28575" cap="flat" cmpd="sng" algn="ctr">
              <a:solidFill>
                <a:srgbClr val="7F7F7F"/>
              </a:solidFill>
              <a:prstDash val="solid"/>
              <a:headEnd type="triangle" w="lg" len="lg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40E4B9E-2FC1-5349-8691-39F378D794C2}"/>
              </a:ext>
            </a:extLst>
          </p:cNvPr>
          <p:cNvSpPr/>
          <p:nvPr/>
        </p:nvSpPr>
        <p:spPr>
          <a:xfrm>
            <a:off x="3061370" y="1883035"/>
            <a:ext cx="2509838" cy="858813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A148A03-A12C-B349-95C7-3265C9D3FFBF}"/>
              </a:ext>
            </a:extLst>
          </p:cNvPr>
          <p:cNvSpPr/>
          <p:nvPr/>
        </p:nvSpPr>
        <p:spPr>
          <a:xfrm>
            <a:off x="6466346" y="1877909"/>
            <a:ext cx="1480238" cy="1317642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Arrow: Right 1">
            <a:extLst>
              <a:ext uri="{FF2B5EF4-FFF2-40B4-BE49-F238E27FC236}">
                <a16:creationId xmlns:a16="http://schemas.microsoft.com/office/drawing/2014/main" id="{9929F2FF-30F6-7845-BA00-F7003F7B6E4B}"/>
              </a:ext>
            </a:extLst>
          </p:cNvPr>
          <p:cNvSpPr/>
          <p:nvPr/>
        </p:nvSpPr>
        <p:spPr>
          <a:xfrm>
            <a:off x="4976545" y="4773737"/>
            <a:ext cx="1587784" cy="914991"/>
          </a:xfrm>
          <a:prstGeom prst="rightArrow">
            <a:avLst>
              <a:gd name="adj1" fmla="val 69885"/>
              <a:gd name="adj2" fmla="val 36650"/>
            </a:avLst>
          </a:prstGeom>
          <a:solidFill>
            <a:schemeClr val="accent6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Fuse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convs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06618B54-72D0-9B46-AEBC-302244561756}"/>
              </a:ext>
            </a:extLst>
          </p:cNvPr>
          <p:cNvSpPr/>
          <p:nvPr/>
        </p:nvSpPr>
        <p:spPr>
          <a:xfrm>
            <a:off x="6132060" y="2611001"/>
            <a:ext cx="1900765" cy="1854692"/>
          </a:xfrm>
          <a:prstGeom prst="rect">
            <a:avLst/>
          </a:prstGeom>
          <a:noFill/>
          <a:ln w="38100" cap="flat" cmpd="sng" algn="ctr">
            <a:solidFill>
              <a:schemeClr val="accent5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7F7D6F2-A1EF-F34E-A5FB-1CF616055675}"/>
              </a:ext>
            </a:extLst>
          </p:cNvPr>
          <p:cNvSpPr/>
          <p:nvPr/>
        </p:nvSpPr>
        <p:spPr>
          <a:xfrm>
            <a:off x="8526262" y="2611001"/>
            <a:ext cx="1342354" cy="676858"/>
          </a:xfrm>
          <a:prstGeom prst="rect">
            <a:avLst/>
          </a:prstGeom>
          <a:noFill/>
          <a:ln w="38100" cap="flat" cmpd="sng" algn="ctr">
            <a:solidFill>
              <a:schemeClr val="accent5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Arrow: Right 1">
            <a:extLst>
              <a:ext uri="{FF2B5EF4-FFF2-40B4-BE49-F238E27FC236}">
                <a16:creationId xmlns:a16="http://schemas.microsoft.com/office/drawing/2014/main" id="{5D9682C6-DD29-C441-A3D3-AF5A1E12EC09}"/>
              </a:ext>
            </a:extLst>
          </p:cNvPr>
          <p:cNvSpPr/>
          <p:nvPr/>
        </p:nvSpPr>
        <p:spPr>
          <a:xfrm>
            <a:off x="7801415" y="4815871"/>
            <a:ext cx="1661627" cy="914991"/>
          </a:xfrm>
          <a:prstGeom prst="rightArrow">
            <a:avLst>
              <a:gd name="adj1" fmla="val 69885"/>
              <a:gd name="adj2" fmla="val 36650"/>
            </a:avLst>
          </a:prstGeom>
          <a:solidFill>
            <a:schemeClr val="accent5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Fuse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conv &amp; add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6B3EFCCF-0DFB-504F-8B26-EDEB4625AF13}"/>
              </a:ext>
            </a:extLst>
          </p:cNvPr>
          <p:cNvSpPr/>
          <p:nvPr/>
        </p:nvSpPr>
        <p:spPr>
          <a:xfrm>
            <a:off x="938328" y="5858825"/>
            <a:ext cx="10628163" cy="825935"/>
          </a:xfrm>
          <a:prstGeom prst="roundRect">
            <a:avLst/>
          </a:prstGeom>
          <a:gradFill rotWithShape="1">
            <a:gsLst>
              <a:gs pos="0">
                <a:srgbClr val="8D3C1E">
                  <a:shade val="70000"/>
                  <a:satMod val="150000"/>
                </a:srgbClr>
              </a:gs>
              <a:gs pos="34000">
                <a:srgbClr val="8D3C1E">
                  <a:shade val="70000"/>
                  <a:satMod val="140000"/>
                </a:srgbClr>
              </a:gs>
              <a:gs pos="70000">
                <a:srgbClr val="8D3C1E">
                  <a:tint val="100000"/>
                  <a:shade val="90000"/>
                  <a:satMod val="140000"/>
                </a:srgbClr>
              </a:gs>
              <a:gs pos="100000">
                <a:srgbClr val="8D3C1E">
                  <a:tint val="100000"/>
                  <a:shade val="100000"/>
                  <a:satMod val="10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The final graph is 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1.3x faster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on V100 but 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10% slower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on K80.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CCEEC74-D212-6742-96E9-D20068CB8D65}"/>
              </a:ext>
            </a:extLst>
          </p:cNvPr>
          <p:cNvGrpSpPr/>
          <p:nvPr/>
        </p:nvGrpSpPr>
        <p:grpSpPr>
          <a:xfrm>
            <a:off x="10546099" y="1385364"/>
            <a:ext cx="1020392" cy="1735076"/>
            <a:chOff x="7558466" y="2107752"/>
            <a:chExt cx="1020392" cy="1735076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C8D91CA-B539-B849-BD1F-6FC788D1DA42}"/>
                </a:ext>
              </a:extLst>
            </p:cNvPr>
            <p:cNvSpPr/>
            <p:nvPr/>
          </p:nvSpPr>
          <p:spPr>
            <a:xfrm>
              <a:off x="7558466" y="2763000"/>
              <a:ext cx="1020392" cy="397935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8D3C1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Conv3x3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+ 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Relu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FDB3FA14-7FA5-3843-B7BF-51E2B358C1C2}"/>
                </a:ext>
              </a:extLst>
            </p:cNvPr>
            <p:cNvSpPr/>
            <p:nvPr/>
          </p:nvSpPr>
          <p:spPr>
            <a:xfrm>
              <a:off x="7664925" y="2107752"/>
              <a:ext cx="790535" cy="397936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8D3C1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Input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43D416E9-E501-AC46-9726-5CE51A2029F9}"/>
                </a:ext>
              </a:extLst>
            </p:cNvPr>
            <p:cNvCxnSpPr>
              <a:stCxn id="119" idx="2"/>
            </p:cNvCxnSpPr>
            <p:nvPr/>
          </p:nvCxnSpPr>
          <p:spPr>
            <a:xfrm>
              <a:off x="8060193" y="2505688"/>
              <a:ext cx="8470" cy="257312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tailEnd type="triangle" w="lg" len="lg"/>
            </a:ln>
            <a:effectLst/>
          </p:spPr>
        </p:cxn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E6818EB-602A-2742-B32E-254E28927C75}"/>
                </a:ext>
              </a:extLst>
            </p:cNvPr>
            <p:cNvSpPr/>
            <p:nvPr/>
          </p:nvSpPr>
          <p:spPr>
            <a:xfrm>
              <a:off x="7558466" y="3444893"/>
              <a:ext cx="1020392" cy="397935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8D3C1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Conv3x3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+ 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Relu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A29DD339-5BBC-6348-9CF4-873DC3E28DB1}"/>
                </a:ext>
              </a:extLst>
            </p:cNvPr>
            <p:cNvCxnSpPr>
              <a:stCxn id="118" idx="2"/>
              <a:endCxn id="121" idx="0"/>
            </p:cNvCxnSpPr>
            <p:nvPr/>
          </p:nvCxnSpPr>
          <p:spPr>
            <a:xfrm>
              <a:off x="8068662" y="3160935"/>
              <a:ext cx="0" cy="283958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tailEnd type="triangle" w="lg" len="lg"/>
            </a:ln>
            <a:effectLst/>
          </p:spPr>
        </p:cxnSp>
      </p:grpSp>
      <p:sp>
        <p:nvSpPr>
          <p:cNvPr id="123" name="Arrow: Right 1">
            <a:extLst>
              <a:ext uri="{FF2B5EF4-FFF2-40B4-BE49-F238E27FC236}">
                <a16:creationId xmlns:a16="http://schemas.microsoft.com/office/drawing/2014/main" id="{C0C68154-8EDB-9544-9CA6-AE7C021AE1BC}"/>
              </a:ext>
            </a:extLst>
          </p:cNvPr>
          <p:cNvSpPr/>
          <p:nvPr/>
        </p:nvSpPr>
        <p:spPr>
          <a:xfrm>
            <a:off x="9910726" y="4789147"/>
            <a:ext cx="1661627" cy="914991"/>
          </a:xfrm>
          <a:prstGeom prst="rightArrow">
            <a:avLst>
              <a:gd name="adj1" fmla="val 69885"/>
              <a:gd name="adj2" fmla="val 36650"/>
            </a:avLst>
          </a:prstGeom>
          <a:solidFill>
            <a:schemeClr val="accent4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Fuse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conv &amp;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relu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60B0C32-E8FD-A649-B6D2-0336FDA4007B}"/>
              </a:ext>
            </a:extLst>
          </p:cNvPr>
          <p:cNvGrpSpPr/>
          <p:nvPr/>
        </p:nvGrpSpPr>
        <p:grpSpPr>
          <a:xfrm>
            <a:off x="8693549" y="1155966"/>
            <a:ext cx="1020392" cy="2670970"/>
            <a:chOff x="8693549" y="1155966"/>
            <a:chExt cx="1020392" cy="267097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1B6D92D-6343-F742-86CA-BCFCC23965A9}"/>
                </a:ext>
              </a:extLst>
            </p:cNvPr>
            <p:cNvSpPr txBox="1"/>
            <p:nvPr/>
          </p:nvSpPr>
          <p:spPr>
            <a:xfrm>
              <a:off x="9388321" y="115596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F61EC2CB-9393-B443-AAD4-AF3EF2D152AE}"/>
                </a:ext>
              </a:extLst>
            </p:cNvPr>
            <p:cNvSpPr/>
            <p:nvPr/>
          </p:nvSpPr>
          <p:spPr>
            <a:xfrm>
              <a:off x="8693549" y="2053032"/>
              <a:ext cx="1020392" cy="397935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8D3C1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Conv3x3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+ 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Relu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56C7E39-924E-0D45-A212-5809221E5614}"/>
                </a:ext>
              </a:extLst>
            </p:cNvPr>
            <p:cNvSpPr/>
            <p:nvPr/>
          </p:nvSpPr>
          <p:spPr>
            <a:xfrm>
              <a:off x="8800008" y="1397784"/>
              <a:ext cx="790535" cy="397936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8D3C1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Input</a:t>
              </a: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EF4F9032-0461-2B4E-83B0-300F8CF1A954}"/>
                </a:ext>
              </a:extLst>
            </p:cNvPr>
            <p:cNvCxnSpPr>
              <a:stCxn id="108" idx="2"/>
            </p:cNvCxnSpPr>
            <p:nvPr/>
          </p:nvCxnSpPr>
          <p:spPr>
            <a:xfrm>
              <a:off x="9195276" y="1795720"/>
              <a:ext cx="8470" cy="257312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tailEnd type="triangle" w="lg" len="lg"/>
            </a:ln>
            <a:effectLst/>
          </p:spPr>
        </p:cxn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FB101BEF-A0A9-BA40-B58F-99D793BBE63D}"/>
                </a:ext>
              </a:extLst>
            </p:cNvPr>
            <p:cNvSpPr/>
            <p:nvPr/>
          </p:nvSpPr>
          <p:spPr>
            <a:xfrm>
              <a:off x="8693549" y="2734925"/>
              <a:ext cx="1020392" cy="397935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8D3C1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Conv3x3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BB908239-F1B5-AE42-B480-172D2582DFAE}"/>
                </a:ext>
              </a:extLst>
            </p:cNvPr>
            <p:cNvCxnSpPr>
              <a:stCxn id="107" idx="2"/>
              <a:endCxn id="110" idx="0"/>
            </p:cNvCxnSpPr>
            <p:nvPr/>
          </p:nvCxnSpPr>
          <p:spPr>
            <a:xfrm>
              <a:off x="9203745" y="2450967"/>
              <a:ext cx="0" cy="283958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tailEnd type="triangle" w="lg" len="lg"/>
            </a:ln>
            <a:effectLst/>
          </p:spPr>
        </p:cxn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0E9091D-ACC8-7246-A8F9-78E67DBB58BC}"/>
                </a:ext>
              </a:extLst>
            </p:cNvPr>
            <p:cNvSpPr/>
            <p:nvPr/>
          </p:nvSpPr>
          <p:spPr>
            <a:xfrm>
              <a:off x="8800008" y="3429000"/>
              <a:ext cx="790535" cy="397936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8D3C1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Relu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054E3EC5-A1FA-9E43-8735-F0A387042E18}"/>
                </a:ext>
              </a:extLst>
            </p:cNvPr>
            <p:cNvCxnSpPr>
              <a:cxnSpLocks/>
              <a:stCxn id="110" idx="2"/>
              <a:endCxn id="124" idx="0"/>
            </p:cNvCxnSpPr>
            <p:nvPr/>
          </p:nvCxnSpPr>
          <p:spPr>
            <a:xfrm flipH="1">
              <a:off x="9195276" y="3132860"/>
              <a:ext cx="8469" cy="296140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tailEnd type="triangle" w="lg" len="lg"/>
            </a:ln>
            <a:effectLst/>
          </p:spPr>
        </p:cxnSp>
      </p:grpSp>
      <p:sp>
        <p:nvSpPr>
          <p:cNvPr id="136" name="Slide Number Placeholder 135">
            <a:extLst>
              <a:ext uri="{FF2B5EF4-FFF2-40B4-BE49-F238E27FC236}">
                <a16:creationId xmlns:a16="http://schemas.microsoft.com/office/drawing/2014/main" id="{A50E7F53-6129-804B-A8A0-410952815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C3EE-4F2C-A94E-8229-ED6243AB2912}" type="slidenum">
              <a:rPr lang="en-US" smtClean="0"/>
              <a:t>26</a:t>
            </a:fld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5FB9AED-C6FD-B04B-80D3-02559D2C90D5}"/>
              </a:ext>
            </a:extLst>
          </p:cNvPr>
          <p:cNvSpPr/>
          <p:nvPr/>
        </p:nvSpPr>
        <p:spPr>
          <a:xfrm>
            <a:off x="8385611" y="2503361"/>
            <a:ext cx="1635405" cy="1475618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D0E25D6-D663-5F43-993D-9BD0BDC89026}"/>
              </a:ext>
            </a:extLst>
          </p:cNvPr>
          <p:cNvSpPr/>
          <p:nvPr/>
        </p:nvSpPr>
        <p:spPr>
          <a:xfrm>
            <a:off x="10443450" y="2624145"/>
            <a:ext cx="1203720" cy="624570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87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88" grpId="0" animBg="1"/>
      <p:bldP spid="89" grpId="0" animBg="1"/>
      <p:bldP spid="103" grpId="0" animBg="1"/>
      <p:bldP spid="104" grpId="0" animBg="1"/>
      <p:bldP spid="105" grpId="0" animBg="1"/>
      <p:bldP spid="112" grpId="0" animBg="1"/>
      <p:bldP spid="113" grpId="0" animBg="1"/>
      <p:bldP spid="114" grpId="0" animBg="1"/>
      <p:bldP spid="115" grpId="0" animBg="1"/>
      <p:bldP spid="123" grpId="0" animBg="1"/>
      <p:bldP spid="106" grpId="0" animBg="1"/>
      <p:bldP spid="1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8A7F8-E5DF-3242-AD8A-1728538E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9595"/>
            <a:ext cx="10515600" cy="969405"/>
          </a:xfrm>
        </p:spPr>
        <p:txBody>
          <a:bodyPr>
            <a:normAutofit/>
          </a:bodyPr>
          <a:lstStyle/>
          <a:p>
            <a:r>
              <a:rPr lang="en-US" sz="3600" dirty="0"/>
              <a:t>Can we automatically find these optimizations?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48C91-57DB-864E-AA35-066623CB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C3EE-4F2C-A94E-8229-ED6243AB2912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00E45B-A414-5045-81AC-E6C0C4EA2D57}"/>
              </a:ext>
            </a:extLst>
          </p:cNvPr>
          <p:cNvSpPr/>
          <p:nvPr/>
        </p:nvSpPr>
        <p:spPr>
          <a:xfrm>
            <a:off x="4539048" y="4699327"/>
            <a:ext cx="7164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Automatically generated graph substitutions</a:t>
            </a:r>
          </a:p>
        </p:txBody>
      </p:sp>
    </p:spTree>
    <p:extLst>
      <p:ext uri="{BB962C8B-B14F-4D97-AF65-F5344CB8AC3E}">
        <p14:creationId xmlns:p14="http://schemas.microsoft.com/office/powerpoint/2010/main" val="357485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Rectangle 657">
            <a:extLst>
              <a:ext uri="{FF2B5EF4-FFF2-40B4-BE49-F238E27FC236}">
                <a16:creationId xmlns:a16="http://schemas.microsoft.com/office/drawing/2014/main" id="{054AFAA4-F20D-7347-B2F6-B2797D16BC6C}"/>
              </a:ext>
            </a:extLst>
          </p:cNvPr>
          <p:cNvSpPr/>
          <p:nvPr/>
        </p:nvSpPr>
        <p:spPr>
          <a:xfrm>
            <a:off x="2958109" y="1896662"/>
            <a:ext cx="5164515" cy="48340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EC355-3D8F-EB49-9062-5FF4AD89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9405"/>
          </a:xfrm>
        </p:spPr>
        <p:txBody>
          <a:bodyPr/>
          <a:lstStyle/>
          <a:p>
            <a:r>
              <a:rPr lang="en-US" dirty="0" err="1"/>
              <a:t>XFlow</a:t>
            </a:r>
            <a:endParaRPr lang="en-US" dirty="0"/>
          </a:p>
        </p:txBody>
      </p: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680B4950-CE2D-514B-9C0A-D14D017C2496}"/>
              </a:ext>
            </a:extLst>
          </p:cNvPr>
          <p:cNvGrpSpPr/>
          <p:nvPr/>
        </p:nvGrpSpPr>
        <p:grpSpPr>
          <a:xfrm>
            <a:off x="1285079" y="2800015"/>
            <a:ext cx="817168" cy="2100553"/>
            <a:chOff x="665319" y="1959441"/>
            <a:chExt cx="1056895" cy="2716779"/>
          </a:xfrm>
        </p:grpSpPr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D99B8754-A42A-B84A-A310-8F73747120D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72500" y="4437970"/>
              <a:ext cx="238250" cy="238250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173D2C65-576D-B343-9B19-039384B3F14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665319" y="3815634"/>
              <a:ext cx="238250" cy="238250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61177A2D-234E-C64E-B3F9-696F498839D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72500" y="3193298"/>
              <a:ext cx="238250" cy="238250"/>
            </a:xfrm>
            <a:prstGeom prst="ellipse">
              <a:avLst/>
            </a:prstGeom>
            <a:solidFill>
              <a:srgbClr val="53284F"/>
            </a:solidFill>
            <a:ln>
              <a:solidFill>
                <a:srgbClr val="8D3C1E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381" name="Straight Arrow Connector 380">
              <a:extLst>
                <a:ext uri="{FF2B5EF4-FFF2-40B4-BE49-F238E27FC236}">
                  <a16:creationId xmlns:a16="http://schemas.microsoft.com/office/drawing/2014/main" id="{62ED75D1-F012-AC46-BE02-C8F2BCB42B61}"/>
                </a:ext>
              </a:extLst>
            </p:cNvPr>
            <p:cNvCxnSpPr>
              <a:cxnSpLocks noChangeAspect="1"/>
              <a:stCxn id="378" idx="7"/>
              <a:endCxn id="379" idx="2"/>
            </p:cNvCxnSpPr>
            <p:nvPr/>
          </p:nvCxnSpPr>
          <p:spPr>
            <a:xfrm flipH="1" flipV="1">
              <a:off x="784444" y="4053884"/>
              <a:ext cx="322947" cy="418977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382" name="Straight Arrow Connector 381">
              <a:extLst>
                <a:ext uri="{FF2B5EF4-FFF2-40B4-BE49-F238E27FC236}">
                  <a16:creationId xmlns:a16="http://schemas.microsoft.com/office/drawing/2014/main" id="{1D99D077-AE7A-7445-9D7E-6A89421B7A93}"/>
                </a:ext>
              </a:extLst>
            </p:cNvPr>
            <p:cNvCxnSpPr>
              <a:cxnSpLocks noChangeAspect="1"/>
              <a:stCxn id="379" idx="6"/>
              <a:endCxn id="380" idx="1"/>
            </p:cNvCxnSpPr>
            <p:nvPr/>
          </p:nvCxnSpPr>
          <p:spPr>
            <a:xfrm flipV="1">
              <a:off x="784444" y="3396657"/>
              <a:ext cx="322947" cy="418977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383" name="Straight Arrow Connector 382">
              <a:extLst>
                <a:ext uri="{FF2B5EF4-FFF2-40B4-BE49-F238E27FC236}">
                  <a16:creationId xmlns:a16="http://schemas.microsoft.com/office/drawing/2014/main" id="{537980F3-62F7-294B-A81B-C1CC41232A5E}"/>
                </a:ext>
              </a:extLst>
            </p:cNvPr>
            <p:cNvCxnSpPr>
              <a:cxnSpLocks noChangeAspect="1"/>
              <a:stCxn id="380" idx="2"/>
              <a:endCxn id="378" idx="6"/>
            </p:cNvCxnSpPr>
            <p:nvPr/>
          </p:nvCxnSpPr>
          <p:spPr>
            <a:xfrm>
              <a:off x="1191625" y="3431548"/>
              <a:ext cx="0" cy="1006422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DC7B9F7F-761E-0D4B-8C73-DAA49EE4F90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72500" y="3815633"/>
              <a:ext cx="238250" cy="238250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05C052B8-A060-794B-AAE7-691BD36F06E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483964" y="3815632"/>
              <a:ext cx="238250" cy="238250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386" name="Straight Arrow Connector 385">
              <a:extLst>
                <a:ext uri="{FF2B5EF4-FFF2-40B4-BE49-F238E27FC236}">
                  <a16:creationId xmlns:a16="http://schemas.microsoft.com/office/drawing/2014/main" id="{2289DBF2-B5B9-834B-AB05-5126CB983E1E}"/>
                </a:ext>
              </a:extLst>
            </p:cNvPr>
            <p:cNvCxnSpPr>
              <a:cxnSpLocks noChangeAspect="1"/>
              <a:stCxn id="380" idx="3"/>
              <a:endCxn id="385" idx="6"/>
            </p:cNvCxnSpPr>
            <p:nvPr/>
          </p:nvCxnSpPr>
          <p:spPr>
            <a:xfrm>
              <a:off x="1275859" y="3396657"/>
              <a:ext cx="327230" cy="418975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387" name="Straight Arrow Connector 386">
              <a:extLst>
                <a:ext uri="{FF2B5EF4-FFF2-40B4-BE49-F238E27FC236}">
                  <a16:creationId xmlns:a16="http://schemas.microsoft.com/office/drawing/2014/main" id="{E8E04671-C56A-1841-A837-14C98F02B39F}"/>
                </a:ext>
              </a:extLst>
            </p:cNvPr>
            <p:cNvCxnSpPr>
              <a:cxnSpLocks noChangeAspect="1"/>
              <a:stCxn id="385" idx="2"/>
              <a:endCxn id="378" idx="5"/>
            </p:cNvCxnSpPr>
            <p:nvPr/>
          </p:nvCxnSpPr>
          <p:spPr>
            <a:xfrm flipH="1">
              <a:off x="1275859" y="4053882"/>
              <a:ext cx="327230" cy="418979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BDF19FCF-409D-D343-94B9-4DF3E76C55C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72500" y="3204113"/>
              <a:ext cx="238250" cy="238250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C26FD2B0-63DD-3A42-834C-811C435C378C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665319" y="2581777"/>
              <a:ext cx="238250" cy="238250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235F5691-8CB8-E940-9330-1A9E2964E3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72500" y="1959441"/>
              <a:ext cx="238250" cy="238250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391" name="Straight Arrow Connector 390">
              <a:extLst>
                <a:ext uri="{FF2B5EF4-FFF2-40B4-BE49-F238E27FC236}">
                  <a16:creationId xmlns:a16="http://schemas.microsoft.com/office/drawing/2014/main" id="{9A209466-CDE4-BC40-A2C1-956D24BBE99B}"/>
                </a:ext>
              </a:extLst>
            </p:cNvPr>
            <p:cNvCxnSpPr>
              <a:cxnSpLocks noChangeAspect="1"/>
              <a:stCxn id="388" idx="7"/>
              <a:endCxn id="389" idx="2"/>
            </p:cNvCxnSpPr>
            <p:nvPr/>
          </p:nvCxnSpPr>
          <p:spPr>
            <a:xfrm flipH="1" flipV="1">
              <a:off x="784444" y="2820027"/>
              <a:ext cx="322947" cy="418977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392" name="Straight Arrow Connector 391">
              <a:extLst>
                <a:ext uri="{FF2B5EF4-FFF2-40B4-BE49-F238E27FC236}">
                  <a16:creationId xmlns:a16="http://schemas.microsoft.com/office/drawing/2014/main" id="{2800CBAD-BA19-3E4C-B51E-FC1ED94565FD}"/>
                </a:ext>
              </a:extLst>
            </p:cNvPr>
            <p:cNvCxnSpPr>
              <a:cxnSpLocks noChangeAspect="1"/>
              <a:stCxn id="389" idx="6"/>
            </p:cNvCxnSpPr>
            <p:nvPr/>
          </p:nvCxnSpPr>
          <p:spPr>
            <a:xfrm flipV="1">
              <a:off x="784444" y="2162800"/>
              <a:ext cx="322947" cy="418977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393" name="Straight Arrow Connector 392">
              <a:extLst>
                <a:ext uri="{FF2B5EF4-FFF2-40B4-BE49-F238E27FC236}">
                  <a16:creationId xmlns:a16="http://schemas.microsoft.com/office/drawing/2014/main" id="{9B81CA62-C7D8-0D4F-BA6B-CF757B12ACC7}"/>
                </a:ext>
              </a:extLst>
            </p:cNvPr>
            <p:cNvCxnSpPr>
              <a:cxnSpLocks noChangeAspect="1"/>
              <a:stCxn id="390" idx="2"/>
              <a:endCxn id="388" idx="6"/>
            </p:cNvCxnSpPr>
            <p:nvPr/>
          </p:nvCxnSpPr>
          <p:spPr>
            <a:xfrm>
              <a:off x="1191625" y="2197691"/>
              <a:ext cx="0" cy="1006422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D5C34B07-F97E-F342-9417-F1939BE7959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483964" y="2581775"/>
              <a:ext cx="238250" cy="238250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395" name="Straight Arrow Connector 394">
              <a:extLst>
                <a:ext uri="{FF2B5EF4-FFF2-40B4-BE49-F238E27FC236}">
                  <a16:creationId xmlns:a16="http://schemas.microsoft.com/office/drawing/2014/main" id="{7955F275-ED81-AC4D-860D-3552C0B876EC}"/>
                </a:ext>
              </a:extLst>
            </p:cNvPr>
            <p:cNvCxnSpPr>
              <a:cxnSpLocks noChangeAspect="1"/>
              <a:stCxn id="390" idx="3"/>
              <a:endCxn id="394" idx="6"/>
            </p:cNvCxnSpPr>
            <p:nvPr/>
          </p:nvCxnSpPr>
          <p:spPr>
            <a:xfrm>
              <a:off x="1275859" y="2162800"/>
              <a:ext cx="327230" cy="418975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396" name="Straight Arrow Connector 395">
              <a:extLst>
                <a:ext uri="{FF2B5EF4-FFF2-40B4-BE49-F238E27FC236}">
                  <a16:creationId xmlns:a16="http://schemas.microsoft.com/office/drawing/2014/main" id="{91C5E0AA-4BCF-4F48-9BAC-EFD1398FEAED}"/>
                </a:ext>
              </a:extLst>
            </p:cNvPr>
            <p:cNvCxnSpPr>
              <a:cxnSpLocks noChangeAspect="1"/>
              <a:stCxn id="394" idx="2"/>
              <a:endCxn id="388" idx="5"/>
            </p:cNvCxnSpPr>
            <p:nvPr/>
          </p:nvCxnSpPr>
          <p:spPr>
            <a:xfrm flipH="1">
              <a:off x="1275859" y="2820025"/>
              <a:ext cx="327230" cy="418979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sp>
        <p:nvSpPr>
          <p:cNvPr id="417" name="Rounded Rectangle 416">
            <a:extLst>
              <a:ext uri="{FF2B5EF4-FFF2-40B4-BE49-F238E27FC236}">
                <a16:creationId xmlns:a16="http://schemas.microsoft.com/office/drawing/2014/main" id="{D5C4B7B7-2CD6-B747-BA9B-DDCFAEE0303C}"/>
              </a:ext>
            </a:extLst>
          </p:cNvPr>
          <p:cNvSpPr/>
          <p:nvPr/>
        </p:nvSpPr>
        <p:spPr>
          <a:xfrm>
            <a:off x="5058980" y="2199276"/>
            <a:ext cx="2256183" cy="894522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Cost-Based Search Alg.</a:t>
            </a:r>
          </a:p>
        </p:txBody>
      </p:sp>
      <p:sp>
        <p:nvSpPr>
          <p:cNvPr id="418" name="Right Arrow 417">
            <a:extLst>
              <a:ext uri="{FF2B5EF4-FFF2-40B4-BE49-F238E27FC236}">
                <a16:creationId xmlns:a16="http://schemas.microsoft.com/office/drawing/2014/main" id="{BC219FA2-A986-E14C-A32A-71CB1F08D9E3}"/>
              </a:ext>
            </a:extLst>
          </p:cNvPr>
          <p:cNvSpPr/>
          <p:nvPr/>
        </p:nvSpPr>
        <p:spPr>
          <a:xfrm>
            <a:off x="2293909" y="3561085"/>
            <a:ext cx="656835" cy="607809"/>
          </a:xfrm>
          <a:prstGeom prst="rightArrow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46" name="Right Arrow 445">
            <a:extLst>
              <a:ext uri="{FF2B5EF4-FFF2-40B4-BE49-F238E27FC236}">
                <a16:creationId xmlns:a16="http://schemas.microsoft.com/office/drawing/2014/main" id="{50C6AD75-B893-B746-809E-82A1BDD4C5E1}"/>
              </a:ext>
            </a:extLst>
          </p:cNvPr>
          <p:cNvSpPr/>
          <p:nvPr/>
        </p:nvSpPr>
        <p:spPr>
          <a:xfrm>
            <a:off x="4423005" y="5730478"/>
            <a:ext cx="612327" cy="607809"/>
          </a:xfrm>
          <a:prstGeom prst="rightArrow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035C057F-0941-D847-BF8C-2C660F86A7EE}"/>
              </a:ext>
            </a:extLst>
          </p:cNvPr>
          <p:cNvGrpSpPr/>
          <p:nvPr/>
        </p:nvGrpSpPr>
        <p:grpSpPr>
          <a:xfrm>
            <a:off x="9129749" y="2752649"/>
            <a:ext cx="846912" cy="1958339"/>
            <a:chOff x="7670661" y="3497702"/>
            <a:chExt cx="1025247" cy="2370708"/>
          </a:xfrm>
        </p:grpSpPr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D504AC8E-3815-0C41-9E48-DED024FDE331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046194" y="5630160"/>
              <a:ext cx="238250" cy="238250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A17AA516-5408-7043-8D32-3830BB16637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7670661" y="5007821"/>
              <a:ext cx="238250" cy="238250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4469F27A-740F-C749-9A81-63427DB3F26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7903396" y="5007823"/>
              <a:ext cx="238250" cy="238250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9E8FDBC9-8214-F84B-A429-95D0880CB6E6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457658" y="5007822"/>
              <a:ext cx="238250" cy="238250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454" name="Straight Arrow Connector 453">
              <a:extLst>
                <a:ext uri="{FF2B5EF4-FFF2-40B4-BE49-F238E27FC236}">
                  <a16:creationId xmlns:a16="http://schemas.microsoft.com/office/drawing/2014/main" id="{AA043B8D-B727-1B49-8F62-ABDD0AAEE8B7}"/>
                </a:ext>
              </a:extLst>
            </p:cNvPr>
            <p:cNvCxnSpPr>
              <a:cxnSpLocks noChangeAspect="1"/>
              <a:stCxn id="453" idx="2"/>
              <a:endCxn id="450" idx="5"/>
            </p:cNvCxnSpPr>
            <p:nvPr/>
          </p:nvCxnSpPr>
          <p:spPr>
            <a:xfrm flipH="1">
              <a:off x="8249553" y="5246072"/>
              <a:ext cx="327230" cy="418979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9039DC07-20B6-1443-B6FD-7682CAF376C6}"/>
                </a:ext>
              </a:extLst>
            </p:cNvPr>
            <p:cNvSpPr/>
            <p:nvPr/>
          </p:nvSpPr>
          <p:spPr>
            <a:xfrm>
              <a:off x="7670661" y="4874254"/>
              <a:ext cx="463883" cy="463883"/>
            </a:xfrm>
            <a:prstGeom prst="ellipse">
              <a:avLst/>
            </a:prstGeom>
            <a:noFill/>
            <a:ln w="28575" cap="flat" cmpd="sng" algn="ctr">
              <a:solidFill>
                <a:srgbClr val="8D3C1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456" name="Straight Arrow Connector 455">
              <a:extLst>
                <a:ext uri="{FF2B5EF4-FFF2-40B4-BE49-F238E27FC236}">
                  <a16:creationId xmlns:a16="http://schemas.microsoft.com/office/drawing/2014/main" id="{E3C8C75B-7DBF-D546-9B79-D3BB280A2BCD}"/>
                </a:ext>
              </a:extLst>
            </p:cNvPr>
            <p:cNvCxnSpPr>
              <a:cxnSpLocks noChangeAspect="1"/>
              <a:stCxn id="455" idx="0"/>
              <a:endCxn id="462" idx="4"/>
            </p:cNvCxnSpPr>
            <p:nvPr/>
          </p:nvCxnSpPr>
          <p:spPr>
            <a:xfrm flipV="1">
              <a:off x="7902603" y="4502811"/>
              <a:ext cx="289686" cy="371443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57" name="Straight Arrow Connector 456">
              <a:extLst>
                <a:ext uri="{FF2B5EF4-FFF2-40B4-BE49-F238E27FC236}">
                  <a16:creationId xmlns:a16="http://schemas.microsoft.com/office/drawing/2014/main" id="{49949746-850C-674E-9DAE-1C0730F8224E}"/>
                </a:ext>
              </a:extLst>
            </p:cNvPr>
            <p:cNvCxnSpPr>
              <a:cxnSpLocks noChangeAspect="1"/>
              <a:stCxn id="450" idx="7"/>
              <a:endCxn id="455" idx="4"/>
            </p:cNvCxnSpPr>
            <p:nvPr/>
          </p:nvCxnSpPr>
          <p:spPr>
            <a:xfrm flipH="1" flipV="1">
              <a:off x="7902603" y="5338137"/>
              <a:ext cx="178482" cy="326914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BCFDE0D3-086D-9A47-A39B-AB5408E4337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080951" y="4270877"/>
              <a:ext cx="238250" cy="238250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AF5CC64E-4A6F-E54B-A90D-62B3A0E79E78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7956254" y="4073735"/>
              <a:ext cx="238250" cy="238250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4CD9C933-D735-D44A-9A1A-681DE0C8532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076854" y="3497702"/>
              <a:ext cx="238250" cy="238250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BF237AC1-67FD-F04A-B59D-A99CBF3D1314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195979" y="4073735"/>
              <a:ext cx="238250" cy="238250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ADA80CC1-9F7A-DD41-B9BF-1A5188753492}"/>
                </a:ext>
              </a:extLst>
            </p:cNvPr>
            <p:cNvSpPr/>
            <p:nvPr/>
          </p:nvSpPr>
          <p:spPr>
            <a:xfrm>
              <a:off x="7939686" y="3997606"/>
              <a:ext cx="505205" cy="505205"/>
            </a:xfrm>
            <a:prstGeom prst="ellipse">
              <a:avLst/>
            </a:prstGeom>
            <a:noFill/>
            <a:ln w="28575" cap="flat" cmpd="sng" algn="ctr">
              <a:solidFill>
                <a:srgbClr val="8D3C1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463" name="Straight Arrow Connector 462">
              <a:extLst>
                <a:ext uri="{FF2B5EF4-FFF2-40B4-BE49-F238E27FC236}">
                  <a16:creationId xmlns:a16="http://schemas.microsoft.com/office/drawing/2014/main" id="{3B2C94B9-55D0-F54F-9DD5-4BF137568C23}"/>
                </a:ext>
              </a:extLst>
            </p:cNvPr>
            <p:cNvCxnSpPr>
              <a:cxnSpLocks noChangeAspect="1"/>
              <a:stCxn id="460" idx="2"/>
              <a:endCxn id="462" idx="0"/>
            </p:cNvCxnSpPr>
            <p:nvPr/>
          </p:nvCxnSpPr>
          <p:spPr>
            <a:xfrm flipH="1">
              <a:off x="8192289" y="3735952"/>
              <a:ext cx="3690" cy="261654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64" name="Straight Arrow Connector 463">
              <a:extLst>
                <a:ext uri="{FF2B5EF4-FFF2-40B4-BE49-F238E27FC236}">
                  <a16:creationId xmlns:a16="http://schemas.microsoft.com/office/drawing/2014/main" id="{99BBE31E-4C02-E543-BD84-FABB67452E61}"/>
                </a:ext>
              </a:extLst>
            </p:cNvPr>
            <p:cNvCxnSpPr>
              <a:cxnSpLocks noChangeAspect="1"/>
              <a:stCxn id="462" idx="4"/>
              <a:endCxn id="453" idx="6"/>
            </p:cNvCxnSpPr>
            <p:nvPr/>
          </p:nvCxnSpPr>
          <p:spPr>
            <a:xfrm>
              <a:off x="8192289" y="4502811"/>
              <a:ext cx="384494" cy="505011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sp>
        <p:nvSpPr>
          <p:cNvPr id="465" name="TextBox 464">
            <a:extLst>
              <a:ext uri="{FF2B5EF4-FFF2-40B4-BE49-F238E27FC236}">
                <a16:creationId xmlns:a16="http://schemas.microsoft.com/office/drawing/2014/main" id="{93A89E5A-4D93-8F41-8CFC-23402421A2A4}"/>
              </a:ext>
            </a:extLst>
          </p:cNvPr>
          <p:cNvSpPr txBox="1"/>
          <p:nvPr/>
        </p:nvSpPr>
        <p:spPr>
          <a:xfrm>
            <a:off x="8637246" y="4925897"/>
            <a:ext cx="184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srgbClr val="000000"/>
                </a:solidFill>
              </a:rPr>
              <a:t>Optimized</a:t>
            </a:r>
          </a:p>
          <a:p>
            <a:pPr algn="ctr" defTabSz="457200"/>
            <a:r>
              <a:rPr lang="en-US" dirty="0">
                <a:solidFill>
                  <a:srgbClr val="000000"/>
                </a:solidFill>
              </a:rPr>
              <a:t>Comp. Graph</a:t>
            </a:r>
          </a:p>
        </p:txBody>
      </p:sp>
      <p:sp>
        <p:nvSpPr>
          <p:cNvPr id="467" name="Rounded Rectangle 466">
            <a:extLst>
              <a:ext uri="{FF2B5EF4-FFF2-40B4-BE49-F238E27FC236}">
                <a16:creationId xmlns:a16="http://schemas.microsoft.com/office/drawing/2014/main" id="{E662D34C-F0D0-F74B-8B15-4C12A449FD3A}"/>
              </a:ext>
            </a:extLst>
          </p:cNvPr>
          <p:cNvSpPr/>
          <p:nvPr/>
        </p:nvSpPr>
        <p:spPr>
          <a:xfrm>
            <a:off x="4605833" y="422275"/>
            <a:ext cx="3211032" cy="1366077"/>
          </a:xfrm>
          <a:prstGeom prst="roundRect">
            <a:avLst>
              <a:gd name="adj" fmla="val 11917"/>
            </a:avLst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85CFF9FB-1A36-DD4F-BE64-73D7354C3DD2}"/>
              </a:ext>
            </a:extLst>
          </p:cNvPr>
          <p:cNvGrpSpPr/>
          <p:nvPr/>
        </p:nvGrpSpPr>
        <p:grpSpPr>
          <a:xfrm>
            <a:off x="5389947" y="688355"/>
            <a:ext cx="464059" cy="1005380"/>
            <a:chOff x="4833801" y="2015699"/>
            <a:chExt cx="817168" cy="1770389"/>
          </a:xfrm>
        </p:grpSpPr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C932B80B-982B-F842-9C64-C49972A1CD7E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148624" y="3601878"/>
              <a:ext cx="184210" cy="184210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6544F68E-D497-6D4B-A9CD-C36357474F39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833801" y="3120702"/>
              <a:ext cx="184210" cy="184210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471" name="Straight Arrow Connector 470">
              <a:extLst>
                <a:ext uri="{FF2B5EF4-FFF2-40B4-BE49-F238E27FC236}">
                  <a16:creationId xmlns:a16="http://schemas.microsoft.com/office/drawing/2014/main" id="{286D7E1F-5E3F-454F-9A4E-06AF6600C350}"/>
                </a:ext>
              </a:extLst>
            </p:cNvPr>
            <p:cNvCxnSpPr>
              <a:cxnSpLocks noChangeAspect="1"/>
              <a:stCxn id="469" idx="7"/>
              <a:endCxn id="470" idx="2"/>
            </p:cNvCxnSpPr>
            <p:nvPr/>
          </p:nvCxnSpPr>
          <p:spPr>
            <a:xfrm flipH="1" flipV="1">
              <a:off x="4925906" y="3304912"/>
              <a:ext cx="249696" cy="323944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72" name="Straight Arrow Connector 471">
              <a:extLst>
                <a:ext uri="{FF2B5EF4-FFF2-40B4-BE49-F238E27FC236}">
                  <a16:creationId xmlns:a16="http://schemas.microsoft.com/office/drawing/2014/main" id="{4394D6FA-B70D-134C-B908-0F3D813D014E}"/>
                </a:ext>
              </a:extLst>
            </p:cNvPr>
            <p:cNvCxnSpPr>
              <a:cxnSpLocks noChangeAspect="1"/>
              <a:stCxn id="470" idx="6"/>
            </p:cNvCxnSpPr>
            <p:nvPr/>
          </p:nvCxnSpPr>
          <p:spPr>
            <a:xfrm flipV="1">
              <a:off x="4925906" y="2796758"/>
              <a:ext cx="249696" cy="323944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73" name="Straight Arrow Connector 472">
              <a:extLst>
                <a:ext uri="{FF2B5EF4-FFF2-40B4-BE49-F238E27FC236}">
                  <a16:creationId xmlns:a16="http://schemas.microsoft.com/office/drawing/2014/main" id="{CA1399CB-6606-4440-99EF-B41489074635}"/>
                </a:ext>
              </a:extLst>
            </p:cNvPr>
            <p:cNvCxnSpPr>
              <a:cxnSpLocks noChangeAspect="1"/>
              <a:endCxn id="469" idx="6"/>
            </p:cNvCxnSpPr>
            <p:nvPr/>
          </p:nvCxnSpPr>
          <p:spPr>
            <a:xfrm>
              <a:off x="5240729" y="2823735"/>
              <a:ext cx="0" cy="778143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202A9401-58BB-EB4A-BAD7-F8BF4622343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148624" y="3120701"/>
              <a:ext cx="184210" cy="184210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75B54769-79FD-F14E-BAE8-C6DB272AF23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466759" y="3120700"/>
              <a:ext cx="184210" cy="184210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476" name="Straight Arrow Connector 475">
              <a:extLst>
                <a:ext uri="{FF2B5EF4-FFF2-40B4-BE49-F238E27FC236}">
                  <a16:creationId xmlns:a16="http://schemas.microsoft.com/office/drawing/2014/main" id="{5965F957-18F3-A548-8C7B-CB4F88C8CAB8}"/>
                </a:ext>
              </a:extLst>
            </p:cNvPr>
            <p:cNvCxnSpPr>
              <a:cxnSpLocks noChangeAspect="1"/>
              <a:endCxn id="475" idx="6"/>
            </p:cNvCxnSpPr>
            <p:nvPr/>
          </p:nvCxnSpPr>
          <p:spPr>
            <a:xfrm>
              <a:off x="5305857" y="2796758"/>
              <a:ext cx="253007" cy="323942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77" name="Straight Arrow Connector 476">
              <a:extLst>
                <a:ext uri="{FF2B5EF4-FFF2-40B4-BE49-F238E27FC236}">
                  <a16:creationId xmlns:a16="http://schemas.microsoft.com/office/drawing/2014/main" id="{528E81EC-2273-284B-B232-912BB238E386}"/>
                </a:ext>
              </a:extLst>
            </p:cNvPr>
            <p:cNvCxnSpPr>
              <a:cxnSpLocks noChangeAspect="1"/>
              <a:stCxn id="475" idx="2"/>
              <a:endCxn id="469" idx="5"/>
            </p:cNvCxnSpPr>
            <p:nvPr/>
          </p:nvCxnSpPr>
          <p:spPr>
            <a:xfrm flipH="1">
              <a:off x="5305857" y="3304910"/>
              <a:ext cx="253007" cy="323945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A01072AB-1CEA-DE42-A02B-B4AA95F0DED9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149690" y="2616221"/>
              <a:ext cx="185048" cy="185048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CD148750-E876-6942-ACBC-F9D087A2122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052838" y="2463102"/>
              <a:ext cx="185048" cy="185048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22A89820-F832-C040-A221-E3FA9092677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146507" y="2015699"/>
              <a:ext cx="185048" cy="185048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C06CD86F-32F2-9547-A129-5815AF49776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239031" y="2463102"/>
              <a:ext cx="185048" cy="185048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2A801A6D-435A-E949-A4C3-20B5FD920D7F}"/>
                </a:ext>
              </a:extLst>
            </p:cNvPr>
            <p:cNvSpPr/>
            <p:nvPr/>
          </p:nvSpPr>
          <p:spPr>
            <a:xfrm>
              <a:off x="5039970" y="2403973"/>
              <a:ext cx="392391" cy="392391"/>
            </a:xfrm>
            <a:prstGeom prst="ellipse">
              <a:avLst/>
            </a:prstGeom>
            <a:noFill/>
            <a:ln w="28575" cap="flat" cmpd="sng" algn="ctr">
              <a:solidFill>
                <a:srgbClr val="8D3C1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483" name="Straight Arrow Connector 482">
              <a:extLst>
                <a:ext uri="{FF2B5EF4-FFF2-40B4-BE49-F238E27FC236}">
                  <a16:creationId xmlns:a16="http://schemas.microsoft.com/office/drawing/2014/main" id="{3B758D31-DB4E-D344-80FB-EE25806FDA6D}"/>
                </a:ext>
              </a:extLst>
            </p:cNvPr>
            <p:cNvCxnSpPr>
              <a:cxnSpLocks noChangeAspect="1"/>
              <a:stCxn id="480" idx="2"/>
              <a:endCxn id="482" idx="0"/>
            </p:cNvCxnSpPr>
            <p:nvPr/>
          </p:nvCxnSpPr>
          <p:spPr>
            <a:xfrm flipH="1">
              <a:off x="5236165" y="2200747"/>
              <a:ext cx="2866" cy="203226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F24670EF-768D-9D45-A3B5-FEA44F41FCEE}"/>
              </a:ext>
            </a:extLst>
          </p:cNvPr>
          <p:cNvGrpSpPr/>
          <p:nvPr/>
        </p:nvGrpSpPr>
        <p:grpSpPr>
          <a:xfrm>
            <a:off x="4698307" y="481172"/>
            <a:ext cx="464059" cy="1192876"/>
            <a:chOff x="3773196" y="1685535"/>
            <a:chExt cx="817168" cy="2100553"/>
          </a:xfrm>
        </p:grpSpPr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010A50C1-9759-1641-B267-0F093E6E5ADC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88019" y="3601878"/>
              <a:ext cx="184210" cy="184210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13D883F4-B261-5443-B4FD-604F16AF83B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773196" y="3120702"/>
              <a:ext cx="184210" cy="184210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26610A30-A491-F24A-B230-B9549206F904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88019" y="2639526"/>
              <a:ext cx="184210" cy="184210"/>
            </a:xfrm>
            <a:prstGeom prst="ellipse">
              <a:avLst/>
            </a:prstGeom>
            <a:solidFill>
              <a:srgbClr val="53284F"/>
            </a:solidFill>
            <a:ln>
              <a:solidFill>
                <a:srgbClr val="8D3C1E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488" name="Straight Arrow Connector 487">
              <a:extLst>
                <a:ext uri="{FF2B5EF4-FFF2-40B4-BE49-F238E27FC236}">
                  <a16:creationId xmlns:a16="http://schemas.microsoft.com/office/drawing/2014/main" id="{644C5B94-2441-1C4A-AF92-3A195F1B36C2}"/>
                </a:ext>
              </a:extLst>
            </p:cNvPr>
            <p:cNvCxnSpPr>
              <a:cxnSpLocks noChangeAspect="1"/>
              <a:stCxn id="485" idx="7"/>
              <a:endCxn id="486" idx="2"/>
            </p:cNvCxnSpPr>
            <p:nvPr/>
          </p:nvCxnSpPr>
          <p:spPr>
            <a:xfrm flipH="1" flipV="1">
              <a:off x="3865301" y="3304912"/>
              <a:ext cx="249696" cy="323944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89" name="Straight Arrow Connector 488">
              <a:extLst>
                <a:ext uri="{FF2B5EF4-FFF2-40B4-BE49-F238E27FC236}">
                  <a16:creationId xmlns:a16="http://schemas.microsoft.com/office/drawing/2014/main" id="{EF85F65A-2FAA-5249-94F3-0418B976F419}"/>
                </a:ext>
              </a:extLst>
            </p:cNvPr>
            <p:cNvCxnSpPr>
              <a:cxnSpLocks noChangeAspect="1"/>
              <a:stCxn id="486" idx="6"/>
              <a:endCxn id="487" idx="1"/>
            </p:cNvCxnSpPr>
            <p:nvPr/>
          </p:nvCxnSpPr>
          <p:spPr>
            <a:xfrm flipV="1">
              <a:off x="3865301" y="2796758"/>
              <a:ext cx="249696" cy="323944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90" name="Straight Arrow Connector 489">
              <a:extLst>
                <a:ext uri="{FF2B5EF4-FFF2-40B4-BE49-F238E27FC236}">
                  <a16:creationId xmlns:a16="http://schemas.microsoft.com/office/drawing/2014/main" id="{A6D1116B-2932-FE42-A9AB-B911ACF97C8F}"/>
                </a:ext>
              </a:extLst>
            </p:cNvPr>
            <p:cNvCxnSpPr>
              <a:cxnSpLocks noChangeAspect="1"/>
              <a:stCxn id="487" idx="2"/>
              <a:endCxn id="485" idx="6"/>
            </p:cNvCxnSpPr>
            <p:nvPr/>
          </p:nvCxnSpPr>
          <p:spPr>
            <a:xfrm>
              <a:off x="4180124" y="2823735"/>
              <a:ext cx="0" cy="778143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7D80BFF6-676B-5245-9914-60093026A7C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88019" y="3120701"/>
              <a:ext cx="184210" cy="184210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2" name="Oval 491">
              <a:extLst>
                <a:ext uri="{FF2B5EF4-FFF2-40B4-BE49-F238E27FC236}">
                  <a16:creationId xmlns:a16="http://schemas.microsoft.com/office/drawing/2014/main" id="{DBCCB396-7FCC-4541-82C0-D26F3DB5376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406154" y="3120700"/>
              <a:ext cx="184210" cy="184210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493" name="Straight Arrow Connector 492">
              <a:extLst>
                <a:ext uri="{FF2B5EF4-FFF2-40B4-BE49-F238E27FC236}">
                  <a16:creationId xmlns:a16="http://schemas.microsoft.com/office/drawing/2014/main" id="{EC520D6A-629C-3E4C-8268-7BDA747C77A4}"/>
                </a:ext>
              </a:extLst>
            </p:cNvPr>
            <p:cNvCxnSpPr>
              <a:cxnSpLocks noChangeAspect="1"/>
              <a:stCxn id="487" idx="3"/>
              <a:endCxn id="492" idx="6"/>
            </p:cNvCxnSpPr>
            <p:nvPr/>
          </p:nvCxnSpPr>
          <p:spPr>
            <a:xfrm>
              <a:off x="4245252" y="2796758"/>
              <a:ext cx="253007" cy="323942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94" name="Straight Arrow Connector 493">
              <a:extLst>
                <a:ext uri="{FF2B5EF4-FFF2-40B4-BE49-F238E27FC236}">
                  <a16:creationId xmlns:a16="http://schemas.microsoft.com/office/drawing/2014/main" id="{A6D55789-739B-C44C-87C6-D226D5EAD7BF}"/>
                </a:ext>
              </a:extLst>
            </p:cNvPr>
            <p:cNvCxnSpPr>
              <a:cxnSpLocks noChangeAspect="1"/>
              <a:stCxn id="492" idx="2"/>
              <a:endCxn id="485" idx="5"/>
            </p:cNvCxnSpPr>
            <p:nvPr/>
          </p:nvCxnSpPr>
          <p:spPr>
            <a:xfrm flipH="1">
              <a:off x="4245252" y="3304910"/>
              <a:ext cx="253007" cy="323945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495" name="Oval 494">
              <a:extLst>
                <a:ext uri="{FF2B5EF4-FFF2-40B4-BE49-F238E27FC236}">
                  <a16:creationId xmlns:a16="http://schemas.microsoft.com/office/drawing/2014/main" id="{78CE1A56-FDF5-874A-A337-91F948D6C6F9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88019" y="2647888"/>
              <a:ext cx="184210" cy="184210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3214F8F2-F64D-4244-93B4-F3F53F693E29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773196" y="2166711"/>
              <a:ext cx="184210" cy="184210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7" name="Oval 496">
              <a:extLst>
                <a:ext uri="{FF2B5EF4-FFF2-40B4-BE49-F238E27FC236}">
                  <a16:creationId xmlns:a16="http://schemas.microsoft.com/office/drawing/2014/main" id="{476E3356-9EA7-814B-A814-0E4084D4E98F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88019" y="1685535"/>
              <a:ext cx="184210" cy="184210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498" name="Straight Arrow Connector 497">
              <a:extLst>
                <a:ext uri="{FF2B5EF4-FFF2-40B4-BE49-F238E27FC236}">
                  <a16:creationId xmlns:a16="http://schemas.microsoft.com/office/drawing/2014/main" id="{C436443A-315F-414A-85C4-068827611916}"/>
                </a:ext>
              </a:extLst>
            </p:cNvPr>
            <p:cNvCxnSpPr>
              <a:cxnSpLocks noChangeAspect="1"/>
              <a:stCxn id="495" idx="7"/>
              <a:endCxn id="496" idx="2"/>
            </p:cNvCxnSpPr>
            <p:nvPr/>
          </p:nvCxnSpPr>
          <p:spPr>
            <a:xfrm flipH="1" flipV="1">
              <a:off x="3865301" y="2350921"/>
              <a:ext cx="249696" cy="323944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99" name="Straight Arrow Connector 498">
              <a:extLst>
                <a:ext uri="{FF2B5EF4-FFF2-40B4-BE49-F238E27FC236}">
                  <a16:creationId xmlns:a16="http://schemas.microsoft.com/office/drawing/2014/main" id="{65DC28B0-34F5-8646-82AF-16E226BB08D0}"/>
                </a:ext>
              </a:extLst>
            </p:cNvPr>
            <p:cNvCxnSpPr>
              <a:cxnSpLocks noChangeAspect="1"/>
              <a:stCxn id="496" idx="6"/>
            </p:cNvCxnSpPr>
            <p:nvPr/>
          </p:nvCxnSpPr>
          <p:spPr>
            <a:xfrm flipV="1">
              <a:off x="3865301" y="1842768"/>
              <a:ext cx="249696" cy="323944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500" name="Straight Arrow Connector 499">
              <a:extLst>
                <a:ext uri="{FF2B5EF4-FFF2-40B4-BE49-F238E27FC236}">
                  <a16:creationId xmlns:a16="http://schemas.microsoft.com/office/drawing/2014/main" id="{037D3FCD-2FF2-774B-8960-77A9C553361E}"/>
                </a:ext>
              </a:extLst>
            </p:cNvPr>
            <p:cNvCxnSpPr>
              <a:cxnSpLocks noChangeAspect="1"/>
              <a:stCxn id="497" idx="2"/>
              <a:endCxn id="495" idx="6"/>
            </p:cNvCxnSpPr>
            <p:nvPr/>
          </p:nvCxnSpPr>
          <p:spPr>
            <a:xfrm>
              <a:off x="4180124" y="1869745"/>
              <a:ext cx="0" cy="778143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151164DB-6382-4741-96D4-499C8CB0431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406154" y="2166710"/>
              <a:ext cx="184210" cy="184210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502" name="Straight Arrow Connector 501">
              <a:extLst>
                <a:ext uri="{FF2B5EF4-FFF2-40B4-BE49-F238E27FC236}">
                  <a16:creationId xmlns:a16="http://schemas.microsoft.com/office/drawing/2014/main" id="{4730795C-8F24-EC47-937A-7777C27F1C41}"/>
                </a:ext>
              </a:extLst>
            </p:cNvPr>
            <p:cNvCxnSpPr>
              <a:cxnSpLocks noChangeAspect="1"/>
              <a:stCxn id="497" idx="3"/>
              <a:endCxn id="501" idx="6"/>
            </p:cNvCxnSpPr>
            <p:nvPr/>
          </p:nvCxnSpPr>
          <p:spPr>
            <a:xfrm>
              <a:off x="4245252" y="1842768"/>
              <a:ext cx="253007" cy="323942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503" name="Straight Arrow Connector 502">
              <a:extLst>
                <a:ext uri="{FF2B5EF4-FFF2-40B4-BE49-F238E27FC236}">
                  <a16:creationId xmlns:a16="http://schemas.microsoft.com/office/drawing/2014/main" id="{DF375492-2455-BE44-854B-0E1C16A1034E}"/>
                </a:ext>
              </a:extLst>
            </p:cNvPr>
            <p:cNvCxnSpPr>
              <a:cxnSpLocks noChangeAspect="1"/>
              <a:stCxn id="501" idx="2"/>
              <a:endCxn id="495" idx="5"/>
            </p:cNvCxnSpPr>
            <p:nvPr/>
          </p:nvCxnSpPr>
          <p:spPr>
            <a:xfrm flipH="1">
              <a:off x="4245252" y="2350919"/>
              <a:ext cx="253007" cy="323945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4" name="Group 503">
            <a:extLst>
              <a:ext uri="{FF2B5EF4-FFF2-40B4-BE49-F238E27FC236}">
                <a16:creationId xmlns:a16="http://schemas.microsoft.com/office/drawing/2014/main" id="{326E5169-A05E-E043-A5E6-A805293691F4}"/>
              </a:ext>
            </a:extLst>
          </p:cNvPr>
          <p:cNvGrpSpPr/>
          <p:nvPr/>
        </p:nvGrpSpPr>
        <p:grpSpPr>
          <a:xfrm>
            <a:off x="6502267" y="495641"/>
            <a:ext cx="464058" cy="1179782"/>
            <a:chOff x="5881440" y="1717465"/>
            <a:chExt cx="817168" cy="2077498"/>
          </a:xfrm>
        </p:grpSpPr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6E4EB270-72F8-A449-854A-44F153F814B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6196263" y="2671456"/>
              <a:ext cx="184210" cy="184210"/>
            </a:xfrm>
            <a:prstGeom prst="ellipse">
              <a:avLst/>
            </a:prstGeom>
            <a:solidFill>
              <a:srgbClr val="53284F"/>
            </a:solidFill>
            <a:ln>
              <a:solidFill>
                <a:srgbClr val="8D3C1E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21CEAF99-5D8A-8748-9271-F8B222B7052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881440" y="2198641"/>
              <a:ext cx="184210" cy="184210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A7370E28-92FC-A147-88A9-45A66A8A96B6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6196263" y="1717465"/>
              <a:ext cx="184210" cy="184210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508" name="Straight Arrow Connector 507">
              <a:extLst>
                <a:ext uri="{FF2B5EF4-FFF2-40B4-BE49-F238E27FC236}">
                  <a16:creationId xmlns:a16="http://schemas.microsoft.com/office/drawing/2014/main" id="{22BB2C1F-D352-1D40-A9A1-4A98B89BEE24}"/>
                </a:ext>
              </a:extLst>
            </p:cNvPr>
            <p:cNvCxnSpPr>
              <a:cxnSpLocks noChangeAspect="1"/>
              <a:stCxn id="523" idx="7"/>
              <a:endCxn id="506" idx="2"/>
            </p:cNvCxnSpPr>
            <p:nvPr/>
          </p:nvCxnSpPr>
          <p:spPr>
            <a:xfrm flipH="1" flipV="1">
              <a:off x="5973545" y="2382851"/>
              <a:ext cx="249696" cy="323944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509" name="Straight Arrow Connector 508">
              <a:extLst>
                <a:ext uri="{FF2B5EF4-FFF2-40B4-BE49-F238E27FC236}">
                  <a16:creationId xmlns:a16="http://schemas.microsoft.com/office/drawing/2014/main" id="{3A493D5A-2AD7-DC42-ACCE-525D0399188E}"/>
                </a:ext>
              </a:extLst>
            </p:cNvPr>
            <p:cNvCxnSpPr>
              <a:cxnSpLocks noChangeAspect="1"/>
              <a:stCxn id="506" idx="6"/>
            </p:cNvCxnSpPr>
            <p:nvPr/>
          </p:nvCxnSpPr>
          <p:spPr>
            <a:xfrm flipV="1">
              <a:off x="5973545" y="1874698"/>
              <a:ext cx="249696" cy="323944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510" name="Straight Arrow Connector 509">
              <a:extLst>
                <a:ext uri="{FF2B5EF4-FFF2-40B4-BE49-F238E27FC236}">
                  <a16:creationId xmlns:a16="http://schemas.microsoft.com/office/drawing/2014/main" id="{410BFE62-EB2C-0846-9CCB-33C10AF08816}"/>
                </a:ext>
              </a:extLst>
            </p:cNvPr>
            <p:cNvCxnSpPr>
              <a:cxnSpLocks noChangeAspect="1"/>
              <a:stCxn id="507" idx="2"/>
              <a:endCxn id="523" idx="6"/>
            </p:cNvCxnSpPr>
            <p:nvPr/>
          </p:nvCxnSpPr>
          <p:spPr>
            <a:xfrm>
              <a:off x="6288368" y="1901675"/>
              <a:ext cx="0" cy="778143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60FF366B-3C8B-7A46-BD5E-B62C04A77FA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6514398" y="2198640"/>
              <a:ext cx="184210" cy="184210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512" name="Straight Arrow Connector 511">
              <a:extLst>
                <a:ext uri="{FF2B5EF4-FFF2-40B4-BE49-F238E27FC236}">
                  <a16:creationId xmlns:a16="http://schemas.microsoft.com/office/drawing/2014/main" id="{D77B5756-F849-8249-A36E-41D1DEA76846}"/>
                </a:ext>
              </a:extLst>
            </p:cNvPr>
            <p:cNvCxnSpPr>
              <a:cxnSpLocks noChangeAspect="1"/>
              <a:stCxn id="507" idx="3"/>
              <a:endCxn id="511" idx="6"/>
            </p:cNvCxnSpPr>
            <p:nvPr/>
          </p:nvCxnSpPr>
          <p:spPr>
            <a:xfrm>
              <a:off x="6353496" y="1874698"/>
              <a:ext cx="253007" cy="323942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513" name="Straight Arrow Connector 512">
              <a:extLst>
                <a:ext uri="{FF2B5EF4-FFF2-40B4-BE49-F238E27FC236}">
                  <a16:creationId xmlns:a16="http://schemas.microsoft.com/office/drawing/2014/main" id="{38029CED-A4FB-D744-92CE-597AE06F3481}"/>
                </a:ext>
              </a:extLst>
            </p:cNvPr>
            <p:cNvCxnSpPr>
              <a:cxnSpLocks noChangeAspect="1"/>
              <a:stCxn id="511" idx="2"/>
              <a:endCxn id="523" idx="5"/>
            </p:cNvCxnSpPr>
            <p:nvPr/>
          </p:nvCxnSpPr>
          <p:spPr>
            <a:xfrm flipH="1">
              <a:off x="6353496" y="2382849"/>
              <a:ext cx="253007" cy="323945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89187457-5F2B-124E-BB87-74B2BB7F7A7C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6189661" y="3609915"/>
              <a:ext cx="185048" cy="185048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AD7FB4E3-1A84-794C-BE98-FA6ADD6C624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897987" y="3126547"/>
              <a:ext cx="185048" cy="185048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49D01C82-2175-2144-ADB2-3AEFF1845E34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6078751" y="3126548"/>
              <a:ext cx="185048" cy="185048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F57ED37A-70BD-AB47-9DB7-06C500E75C9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6509244" y="3126548"/>
              <a:ext cx="185048" cy="185048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518" name="Straight Arrow Connector 517">
              <a:extLst>
                <a:ext uri="{FF2B5EF4-FFF2-40B4-BE49-F238E27FC236}">
                  <a16:creationId xmlns:a16="http://schemas.microsoft.com/office/drawing/2014/main" id="{63B2BC85-C691-DE41-BB96-97F3D50EC188}"/>
                </a:ext>
              </a:extLst>
            </p:cNvPr>
            <p:cNvCxnSpPr>
              <a:cxnSpLocks noChangeAspect="1"/>
              <a:stCxn id="517" idx="2"/>
              <a:endCxn id="514" idx="5"/>
            </p:cNvCxnSpPr>
            <p:nvPr/>
          </p:nvCxnSpPr>
          <p:spPr>
            <a:xfrm flipH="1">
              <a:off x="6347610" y="3311596"/>
              <a:ext cx="254158" cy="325419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6B4B0471-4A02-CC4E-A9B4-DD125F9AE0AE}"/>
                </a:ext>
              </a:extLst>
            </p:cNvPr>
            <p:cNvSpPr/>
            <p:nvPr/>
          </p:nvSpPr>
          <p:spPr>
            <a:xfrm>
              <a:off x="5897987" y="3022806"/>
              <a:ext cx="360296" cy="360297"/>
            </a:xfrm>
            <a:prstGeom prst="ellipse">
              <a:avLst/>
            </a:prstGeom>
            <a:noFill/>
            <a:ln w="28575" cap="flat" cmpd="sng" algn="ctr">
              <a:solidFill>
                <a:srgbClr val="8D3C1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520" name="Straight Arrow Connector 519">
              <a:extLst>
                <a:ext uri="{FF2B5EF4-FFF2-40B4-BE49-F238E27FC236}">
                  <a16:creationId xmlns:a16="http://schemas.microsoft.com/office/drawing/2014/main" id="{007EF421-BDEF-CC44-B275-111BDAA278D9}"/>
                </a:ext>
              </a:extLst>
            </p:cNvPr>
            <p:cNvCxnSpPr>
              <a:cxnSpLocks noChangeAspect="1"/>
              <a:stCxn id="519" idx="0"/>
            </p:cNvCxnSpPr>
            <p:nvPr/>
          </p:nvCxnSpPr>
          <p:spPr>
            <a:xfrm flipV="1">
              <a:off x="6078135" y="2734307"/>
              <a:ext cx="224998" cy="288498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521" name="Straight Arrow Connector 520">
              <a:extLst>
                <a:ext uri="{FF2B5EF4-FFF2-40B4-BE49-F238E27FC236}">
                  <a16:creationId xmlns:a16="http://schemas.microsoft.com/office/drawing/2014/main" id="{E326B04D-4A85-684E-AF4F-83A5D6E30940}"/>
                </a:ext>
              </a:extLst>
            </p:cNvPr>
            <p:cNvCxnSpPr>
              <a:cxnSpLocks noChangeAspect="1"/>
              <a:stCxn id="514" idx="7"/>
              <a:endCxn id="519" idx="4"/>
            </p:cNvCxnSpPr>
            <p:nvPr/>
          </p:nvCxnSpPr>
          <p:spPr>
            <a:xfrm flipH="1" flipV="1">
              <a:off x="6078135" y="3383101"/>
              <a:ext cx="138626" cy="253912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522" name="Straight Arrow Connector 521">
              <a:extLst>
                <a:ext uri="{FF2B5EF4-FFF2-40B4-BE49-F238E27FC236}">
                  <a16:creationId xmlns:a16="http://schemas.microsoft.com/office/drawing/2014/main" id="{91DD3041-9BF7-6E46-963F-7687959C9A40}"/>
                </a:ext>
              </a:extLst>
            </p:cNvPr>
            <p:cNvCxnSpPr>
              <a:cxnSpLocks noChangeAspect="1"/>
              <a:endCxn id="517" idx="6"/>
            </p:cNvCxnSpPr>
            <p:nvPr/>
          </p:nvCxnSpPr>
          <p:spPr>
            <a:xfrm>
              <a:off x="6303133" y="2734307"/>
              <a:ext cx="298635" cy="392240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B37DA1B8-974F-064C-B8C5-04E11225977F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6196263" y="2679818"/>
              <a:ext cx="184210" cy="184210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24" name="Group 523">
            <a:extLst>
              <a:ext uri="{FF2B5EF4-FFF2-40B4-BE49-F238E27FC236}">
                <a16:creationId xmlns:a16="http://schemas.microsoft.com/office/drawing/2014/main" id="{2C9FCD40-E2A9-5442-A62F-194E92CB5C74}"/>
              </a:ext>
            </a:extLst>
          </p:cNvPr>
          <p:cNvGrpSpPr/>
          <p:nvPr/>
        </p:nvGrpSpPr>
        <p:grpSpPr>
          <a:xfrm>
            <a:off x="7236342" y="672613"/>
            <a:ext cx="452211" cy="1045660"/>
            <a:chOff x="6871155" y="1912370"/>
            <a:chExt cx="796305" cy="1841320"/>
          </a:xfrm>
        </p:grpSpPr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5F7BE46F-9F58-034B-9372-16035D48BE8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7162829" y="3568642"/>
              <a:ext cx="185048" cy="185048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6" name="Oval 525">
              <a:extLst>
                <a:ext uri="{FF2B5EF4-FFF2-40B4-BE49-F238E27FC236}">
                  <a16:creationId xmlns:a16="http://schemas.microsoft.com/office/drawing/2014/main" id="{0DCF6EF3-04D2-084D-8692-86050259AF4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6871155" y="3085274"/>
              <a:ext cx="185048" cy="185048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EA00557F-31A8-894B-BD66-242C07988E2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7051919" y="3085275"/>
              <a:ext cx="185048" cy="185048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EDFF22ED-26C3-1A4C-AD3B-2DC60F66ECE8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7482412" y="3085275"/>
              <a:ext cx="185048" cy="185048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529" name="Straight Arrow Connector 528">
              <a:extLst>
                <a:ext uri="{FF2B5EF4-FFF2-40B4-BE49-F238E27FC236}">
                  <a16:creationId xmlns:a16="http://schemas.microsoft.com/office/drawing/2014/main" id="{3817F162-D67D-B440-824D-4D85D16D6FA8}"/>
                </a:ext>
              </a:extLst>
            </p:cNvPr>
            <p:cNvCxnSpPr>
              <a:cxnSpLocks noChangeAspect="1"/>
              <a:stCxn id="528" idx="2"/>
              <a:endCxn id="525" idx="5"/>
            </p:cNvCxnSpPr>
            <p:nvPr/>
          </p:nvCxnSpPr>
          <p:spPr>
            <a:xfrm flipH="1">
              <a:off x="7320778" y="3270323"/>
              <a:ext cx="254158" cy="325419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530" name="Oval 529">
              <a:extLst>
                <a:ext uri="{FF2B5EF4-FFF2-40B4-BE49-F238E27FC236}">
                  <a16:creationId xmlns:a16="http://schemas.microsoft.com/office/drawing/2014/main" id="{E7347D0B-30DD-6941-9C88-214CBDD3F637}"/>
                </a:ext>
              </a:extLst>
            </p:cNvPr>
            <p:cNvSpPr/>
            <p:nvPr/>
          </p:nvSpPr>
          <p:spPr>
            <a:xfrm>
              <a:off x="6871155" y="2981533"/>
              <a:ext cx="360296" cy="360297"/>
            </a:xfrm>
            <a:prstGeom prst="ellipse">
              <a:avLst/>
            </a:prstGeom>
            <a:noFill/>
            <a:ln w="28575" cap="flat" cmpd="sng" algn="ctr">
              <a:solidFill>
                <a:srgbClr val="8D3C1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531" name="Straight Arrow Connector 530">
              <a:extLst>
                <a:ext uri="{FF2B5EF4-FFF2-40B4-BE49-F238E27FC236}">
                  <a16:creationId xmlns:a16="http://schemas.microsoft.com/office/drawing/2014/main" id="{39F444BF-2AB4-8B46-83E9-3811AB905765}"/>
                </a:ext>
              </a:extLst>
            </p:cNvPr>
            <p:cNvCxnSpPr>
              <a:cxnSpLocks noChangeAspect="1"/>
              <a:stCxn id="530" idx="0"/>
              <a:endCxn id="537" idx="4"/>
            </p:cNvCxnSpPr>
            <p:nvPr/>
          </p:nvCxnSpPr>
          <p:spPr>
            <a:xfrm flipV="1">
              <a:off x="7051303" y="2693034"/>
              <a:ext cx="224998" cy="288498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532" name="Straight Arrow Connector 531">
              <a:extLst>
                <a:ext uri="{FF2B5EF4-FFF2-40B4-BE49-F238E27FC236}">
                  <a16:creationId xmlns:a16="http://schemas.microsoft.com/office/drawing/2014/main" id="{BFFC4882-3536-484A-942A-5B9181C987CB}"/>
                </a:ext>
              </a:extLst>
            </p:cNvPr>
            <p:cNvCxnSpPr>
              <a:cxnSpLocks noChangeAspect="1"/>
              <a:stCxn id="525" idx="7"/>
              <a:endCxn id="530" idx="4"/>
            </p:cNvCxnSpPr>
            <p:nvPr/>
          </p:nvCxnSpPr>
          <p:spPr>
            <a:xfrm flipH="1" flipV="1">
              <a:off x="7051303" y="3341828"/>
              <a:ext cx="138626" cy="253912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EDDE20A0-96E1-644C-AA3A-4BF79DC5EB7C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7189826" y="2512892"/>
              <a:ext cx="185048" cy="185048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BC5B9E4A-F82F-B94C-84DC-0A8FEAC4AC2E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7092974" y="2359773"/>
              <a:ext cx="185048" cy="185048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946571C7-E3A5-8D45-A4B6-11DAAE6EE021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7186643" y="1912370"/>
              <a:ext cx="185048" cy="185048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69078BD9-CD98-904E-AE0D-254D349423FE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7279167" y="2359773"/>
              <a:ext cx="185048" cy="185048"/>
            </a:xfrm>
            <a:prstGeom prst="ellipse">
              <a:avLst/>
            </a:prstGeom>
            <a:solidFill>
              <a:srgbClr val="8D3C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A74EABEF-A1D5-ED4C-B7FF-94232816A16B}"/>
                </a:ext>
              </a:extLst>
            </p:cNvPr>
            <p:cNvSpPr/>
            <p:nvPr/>
          </p:nvSpPr>
          <p:spPr>
            <a:xfrm>
              <a:off x="7080106" y="2300644"/>
              <a:ext cx="392391" cy="392391"/>
            </a:xfrm>
            <a:prstGeom prst="ellipse">
              <a:avLst/>
            </a:prstGeom>
            <a:noFill/>
            <a:ln w="28575" cap="flat" cmpd="sng" algn="ctr">
              <a:solidFill>
                <a:srgbClr val="8D3C1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538" name="Straight Arrow Connector 537">
              <a:extLst>
                <a:ext uri="{FF2B5EF4-FFF2-40B4-BE49-F238E27FC236}">
                  <a16:creationId xmlns:a16="http://schemas.microsoft.com/office/drawing/2014/main" id="{5A4943E8-2F9F-0E4C-9945-E156F7D62929}"/>
                </a:ext>
              </a:extLst>
            </p:cNvPr>
            <p:cNvCxnSpPr>
              <a:cxnSpLocks noChangeAspect="1"/>
              <a:stCxn id="535" idx="2"/>
              <a:endCxn id="537" idx="0"/>
            </p:cNvCxnSpPr>
            <p:nvPr/>
          </p:nvCxnSpPr>
          <p:spPr>
            <a:xfrm flipH="1">
              <a:off x="7276301" y="2097418"/>
              <a:ext cx="2866" cy="203226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539" name="Straight Arrow Connector 538">
              <a:extLst>
                <a:ext uri="{FF2B5EF4-FFF2-40B4-BE49-F238E27FC236}">
                  <a16:creationId xmlns:a16="http://schemas.microsoft.com/office/drawing/2014/main" id="{0399B372-07BF-594C-8927-FF438AB9E869}"/>
                </a:ext>
              </a:extLst>
            </p:cNvPr>
            <p:cNvCxnSpPr>
              <a:cxnSpLocks noChangeAspect="1"/>
              <a:stCxn id="537" idx="4"/>
              <a:endCxn id="528" idx="6"/>
            </p:cNvCxnSpPr>
            <p:nvPr/>
          </p:nvCxnSpPr>
          <p:spPr>
            <a:xfrm>
              <a:off x="7276301" y="2693034"/>
              <a:ext cx="298635" cy="392240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sp>
        <p:nvSpPr>
          <p:cNvPr id="540" name="Rectangle 539">
            <a:extLst>
              <a:ext uri="{FF2B5EF4-FFF2-40B4-BE49-F238E27FC236}">
                <a16:creationId xmlns:a16="http://schemas.microsoft.com/office/drawing/2014/main" id="{EDBDC7B7-BD9C-4A4F-91CC-CE01C4680AF2}"/>
              </a:ext>
            </a:extLst>
          </p:cNvPr>
          <p:cNvSpPr/>
          <p:nvPr/>
        </p:nvSpPr>
        <p:spPr>
          <a:xfrm>
            <a:off x="5871616" y="690235"/>
            <a:ext cx="576551" cy="5850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4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…</a:t>
            </a:r>
          </a:p>
        </p:txBody>
      </p:sp>
      <p:pic>
        <p:nvPicPr>
          <p:cNvPr id="541" name="Picture 540">
            <a:extLst>
              <a:ext uri="{FF2B5EF4-FFF2-40B4-BE49-F238E27FC236}">
                <a16:creationId xmlns:a16="http://schemas.microsoft.com/office/drawing/2014/main" id="{4D1FA5B9-1605-464B-9B1E-68A6B68FC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239" y="1644689"/>
            <a:ext cx="542563" cy="542563"/>
          </a:xfrm>
          <a:prstGeom prst="rect">
            <a:avLst/>
          </a:prstGeom>
        </p:spPr>
      </p:pic>
      <p:sp>
        <p:nvSpPr>
          <p:cNvPr id="544" name="TextBox 543">
            <a:extLst>
              <a:ext uri="{FF2B5EF4-FFF2-40B4-BE49-F238E27FC236}">
                <a16:creationId xmlns:a16="http://schemas.microsoft.com/office/drawing/2014/main" id="{585D6693-C1A2-4A46-A99D-5DA23EE85210}"/>
              </a:ext>
            </a:extLst>
          </p:cNvPr>
          <p:cNvSpPr txBox="1"/>
          <p:nvPr/>
        </p:nvSpPr>
        <p:spPr>
          <a:xfrm>
            <a:off x="730969" y="4948916"/>
            <a:ext cx="184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Comp.</a:t>
            </a:r>
          </a:p>
          <a:p>
            <a:pPr algn="ctr"/>
            <a:r>
              <a:rPr lang="en-US" dirty="0"/>
              <a:t>Graph</a:t>
            </a:r>
          </a:p>
        </p:txBody>
      </p:sp>
      <p:pic>
        <p:nvPicPr>
          <p:cNvPr id="545" name="Graphic 544" descr="Gears">
            <a:extLst>
              <a:ext uri="{FF2B5EF4-FFF2-40B4-BE49-F238E27FC236}">
                <a16:creationId xmlns:a16="http://schemas.microsoft.com/office/drawing/2014/main" id="{16317EB6-9369-7F4F-8D9D-FF97B3D94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1255" y="5086423"/>
            <a:ext cx="914400" cy="914400"/>
          </a:xfrm>
          <a:prstGeom prst="rect">
            <a:avLst/>
          </a:prstGeom>
        </p:spPr>
      </p:pic>
      <p:pic>
        <p:nvPicPr>
          <p:cNvPr id="549" name="Graphic 548" descr="Single gear">
            <a:extLst>
              <a:ext uri="{FF2B5EF4-FFF2-40B4-BE49-F238E27FC236}">
                <a16:creationId xmlns:a16="http://schemas.microsoft.com/office/drawing/2014/main" id="{99BC86A5-3229-2145-A760-142DA1EBCF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512" y="5123575"/>
            <a:ext cx="914400" cy="914400"/>
          </a:xfrm>
          <a:prstGeom prst="rect">
            <a:avLst/>
          </a:prstGeom>
        </p:spPr>
      </p:pic>
      <p:sp>
        <p:nvSpPr>
          <p:cNvPr id="550" name="TextBox 549">
            <a:extLst>
              <a:ext uri="{FF2B5EF4-FFF2-40B4-BE49-F238E27FC236}">
                <a16:creationId xmlns:a16="http://schemas.microsoft.com/office/drawing/2014/main" id="{AA2720BC-06CE-784B-9AA5-CB031D816CB4}"/>
              </a:ext>
            </a:extLst>
          </p:cNvPr>
          <p:cNvSpPr txBox="1"/>
          <p:nvPr/>
        </p:nvSpPr>
        <p:spPr>
          <a:xfrm>
            <a:off x="2963810" y="5954526"/>
            <a:ext cx="184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Operator Specifications</a:t>
            </a:r>
          </a:p>
        </p:txBody>
      </p:sp>
      <p:sp>
        <p:nvSpPr>
          <p:cNvPr id="555" name="Rounded Rectangle 554">
            <a:extLst>
              <a:ext uri="{FF2B5EF4-FFF2-40B4-BE49-F238E27FC236}">
                <a16:creationId xmlns:a16="http://schemas.microsoft.com/office/drawing/2014/main" id="{D588AD4D-1911-9A41-B0C3-3B00BD75ED84}"/>
              </a:ext>
            </a:extLst>
          </p:cNvPr>
          <p:cNvSpPr/>
          <p:nvPr/>
        </p:nvSpPr>
        <p:spPr>
          <a:xfrm>
            <a:off x="5057757" y="5586728"/>
            <a:ext cx="2280890" cy="894522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Graph Subst. Generator</a:t>
            </a:r>
          </a:p>
        </p:txBody>
      </p:sp>
      <p:sp>
        <p:nvSpPr>
          <p:cNvPr id="556" name="Rounded Rectangle 555">
            <a:extLst>
              <a:ext uri="{FF2B5EF4-FFF2-40B4-BE49-F238E27FC236}">
                <a16:creationId xmlns:a16="http://schemas.microsoft.com/office/drawing/2014/main" id="{58DF0FFE-AFF0-4C4B-80CB-270A4B0ABEB3}"/>
              </a:ext>
            </a:extLst>
          </p:cNvPr>
          <p:cNvSpPr/>
          <p:nvPr/>
        </p:nvSpPr>
        <p:spPr>
          <a:xfrm>
            <a:off x="5057756" y="3877846"/>
            <a:ext cx="2257407" cy="894522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Graph Subst. Verifier</a:t>
            </a:r>
          </a:p>
        </p:txBody>
      </p:sp>
      <p:sp>
        <p:nvSpPr>
          <p:cNvPr id="656" name="Right Arrow 655">
            <a:extLst>
              <a:ext uri="{FF2B5EF4-FFF2-40B4-BE49-F238E27FC236}">
                <a16:creationId xmlns:a16="http://schemas.microsoft.com/office/drawing/2014/main" id="{47F8E1EB-DC60-9C4D-8448-D0F651C4F467}"/>
              </a:ext>
            </a:extLst>
          </p:cNvPr>
          <p:cNvSpPr/>
          <p:nvPr/>
        </p:nvSpPr>
        <p:spPr>
          <a:xfrm rot="16200000">
            <a:off x="5839235" y="4780765"/>
            <a:ext cx="687003" cy="808994"/>
          </a:xfrm>
          <a:prstGeom prst="rightArrow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61" name="Slide Number Placeholder 660">
            <a:extLst>
              <a:ext uri="{FF2B5EF4-FFF2-40B4-BE49-F238E27FC236}">
                <a16:creationId xmlns:a16="http://schemas.microsoft.com/office/drawing/2014/main" id="{3B725EF2-69DA-E348-800C-D5C9940D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C3EE-4F2C-A94E-8229-ED6243AB2912}" type="slidenum">
              <a:rPr lang="en-US" smtClean="0"/>
              <a:t>28</a:t>
            </a:fld>
            <a:endParaRPr lang="en-US" dirty="0"/>
          </a:p>
        </p:txBody>
      </p:sp>
      <p:sp>
        <p:nvSpPr>
          <p:cNvPr id="178" name="Right Arrow 177">
            <a:extLst>
              <a:ext uri="{FF2B5EF4-FFF2-40B4-BE49-F238E27FC236}">
                <a16:creationId xmlns:a16="http://schemas.microsoft.com/office/drawing/2014/main" id="{6B66BF57-420A-A447-B3E0-613E6C70BC0C}"/>
              </a:ext>
            </a:extLst>
          </p:cNvPr>
          <p:cNvSpPr/>
          <p:nvPr/>
        </p:nvSpPr>
        <p:spPr>
          <a:xfrm rot="16200000">
            <a:off x="5844010" y="3080523"/>
            <a:ext cx="687003" cy="808994"/>
          </a:xfrm>
          <a:prstGeom prst="rightArrow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0" name="Right Arrow 179">
            <a:extLst>
              <a:ext uri="{FF2B5EF4-FFF2-40B4-BE49-F238E27FC236}">
                <a16:creationId xmlns:a16="http://schemas.microsoft.com/office/drawing/2014/main" id="{1810B7AE-C20E-D647-8D19-CCE4F9E81BA2}"/>
              </a:ext>
            </a:extLst>
          </p:cNvPr>
          <p:cNvSpPr/>
          <p:nvPr/>
        </p:nvSpPr>
        <p:spPr>
          <a:xfrm>
            <a:off x="8174552" y="3522262"/>
            <a:ext cx="656835" cy="607809"/>
          </a:xfrm>
          <a:prstGeom prst="rightArrow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1423A1-6ACD-D547-8C43-C466FC7A1B7F}"/>
              </a:ext>
            </a:extLst>
          </p:cNvPr>
          <p:cNvGrpSpPr/>
          <p:nvPr/>
        </p:nvGrpSpPr>
        <p:grpSpPr>
          <a:xfrm>
            <a:off x="7725284" y="4882448"/>
            <a:ext cx="4156546" cy="1308053"/>
            <a:chOff x="7573133" y="4597949"/>
            <a:chExt cx="4156546" cy="1308053"/>
          </a:xfrm>
        </p:grpSpPr>
        <p:sp>
          <p:nvSpPr>
            <p:cNvPr id="131" name="Rectangular Callout 130">
              <a:extLst>
                <a:ext uri="{FF2B5EF4-FFF2-40B4-BE49-F238E27FC236}">
                  <a16:creationId xmlns:a16="http://schemas.microsoft.com/office/drawing/2014/main" id="{682924E2-FD39-034A-A005-D7113DBCF21B}"/>
                </a:ext>
              </a:extLst>
            </p:cNvPr>
            <p:cNvSpPr/>
            <p:nvPr/>
          </p:nvSpPr>
          <p:spPr>
            <a:xfrm>
              <a:off x="7573133" y="4597949"/>
              <a:ext cx="4156546" cy="1308053"/>
            </a:xfrm>
            <a:prstGeom prst="wedgeRectCallout">
              <a:avLst>
                <a:gd name="adj1" fmla="val -57965"/>
                <a:gd name="adj2" fmla="val 3681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0DE999D5-7D29-5B46-A653-2E217D420280}"/>
                </a:ext>
              </a:extLst>
            </p:cNvPr>
            <p:cNvGrpSpPr/>
            <p:nvPr/>
          </p:nvGrpSpPr>
          <p:grpSpPr>
            <a:xfrm>
              <a:off x="10081201" y="4835270"/>
              <a:ext cx="1325143" cy="607810"/>
              <a:chOff x="6459678" y="5807210"/>
              <a:chExt cx="1680057" cy="770600"/>
            </a:xfrm>
          </p:grpSpPr>
          <p:sp>
            <p:nvSpPr>
              <p:cNvPr id="133" name="Rounded Rectangle 132">
                <a:extLst>
                  <a:ext uri="{FF2B5EF4-FFF2-40B4-BE49-F238E27FC236}">
                    <a16:creationId xmlns:a16="http://schemas.microsoft.com/office/drawing/2014/main" id="{3C09D7FB-637E-004B-892F-E4D8EA94A398}"/>
                  </a:ext>
                </a:extLst>
              </p:cNvPr>
              <p:cNvSpPr/>
              <p:nvPr/>
            </p:nvSpPr>
            <p:spPr>
              <a:xfrm>
                <a:off x="6459678" y="5807210"/>
                <a:ext cx="1680057" cy="770600"/>
              </a:xfrm>
              <a:prstGeom prst="roundRect">
                <a:avLst/>
              </a:prstGeom>
              <a:solidFill>
                <a:srgbClr val="FFFFFF">
                  <a:lumMod val="8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49F138F2-77CD-1849-9DDD-4A123B9883D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84083" y="5861014"/>
                <a:ext cx="463760" cy="650699"/>
                <a:chOff x="2841117" y="2355021"/>
                <a:chExt cx="1056895" cy="1482922"/>
              </a:xfrm>
            </p:grpSpPr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BBC70F2D-68CD-EB47-A003-91583DF823D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3248298" y="3599693"/>
                  <a:ext cx="238250" cy="238250"/>
                </a:xfrm>
                <a:prstGeom prst="ellipse">
                  <a:avLst/>
                </a:prstGeom>
                <a:solidFill>
                  <a:srgbClr val="8D3C1E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C5FA3096-760E-E041-A493-B67DDD9F6E1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2841117" y="2977357"/>
                  <a:ext cx="238250" cy="238250"/>
                </a:xfrm>
                <a:prstGeom prst="ellipse">
                  <a:avLst/>
                </a:prstGeom>
                <a:solidFill>
                  <a:srgbClr val="8D3C1E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1AC0AC2D-C0B0-754A-9319-DD179C27D7A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3248298" y="2355021"/>
                  <a:ext cx="238250" cy="238250"/>
                </a:xfrm>
                <a:prstGeom prst="ellipse">
                  <a:avLst/>
                </a:prstGeom>
                <a:solidFill>
                  <a:srgbClr val="8D3C1E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6" name="Straight Arrow Connector 145">
                  <a:extLst>
                    <a:ext uri="{FF2B5EF4-FFF2-40B4-BE49-F238E27FC236}">
                      <a16:creationId xmlns:a16="http://schemas.microsoft.com/office/drawing/2014/main" id="{D330D86E-D9AB-1D41-B6A4-B97962E49AA5}"/>
                    </a:ext>
                  </a:extLst>
                </p:cNvPr>
                <p:cNvCxnSpPr>
                  <a:cxnSpLocks noChangeAspect="1"/>
                  <a:stCxn id="143" idx="7"/>
                  <a:endCxn id="144" idx="2"/>
                </p:cNvCxnSpPr>
                <p:nvPr/>
              </p:nvCxnSpPr>
              <p:spPr>
                <a:xfrm flipH="1" flipV="1">
                  <a:off x="2960242" y="3215607"/>
                  <a:ext cx="322947" cy="418977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7" name="Straight Arrow Connector 146">
                  <a:extLst>
                    <a:ext uri="{FF2B5EF4-FFF2-40B4-BE49-F238E27FC236}">
                      <a16:creationId xmlns:a16="http://schemas.microsoft.com/office/drawing/2014/main" id="{1AE0625B-6D0D-ED48-B8C7-BA29ECFC8B22}"/>
                    </a:ext>
                  </a:extLst>
                </p:cNvPr>
                <p:cNvCxnSpPr>
                  <a:cxnSpLocks noChangeAspect="1"/>
                  <a:stCxn id="144" idx="6"/>
                  <a:endCxn id="145" idx="1"/>
                </p:cNvCxnSpPr>
                <p:nvPr/>
              </p:nvCxnSpPr>
              <p:spPr>
                <a:xfrm flipV="1">
                  <a:off x="2960242" y="2558380"/>
                  <a:ext cx="322947" cy="418977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8" name="Straight Arrow Connector 147">
                  <a:extLst>
                    <a:ext uri="{FF2B5EF4-FFF2-40B4-BE49-F238E27FC236}">
                      <a16:creationId xmlns:a16="http://schemas.microsoft.com/office/drawing/2014/main" id="{5D1CBDE7-6276-5541-854E-2F3203E84A0B}"/>
                    </a:ext>
                  </a:extLst>
                </p:cNvPr>
                <p:cNvCxnSpPr>
                  <a:cxnSpLocks noChangeAspect="1"/>
                  <a:stCxn id="145" idx="2"/>
                  <a:endCxn id="143" idx="6"/>
                </p:cNvCxnSpPr>
                <p:nvPr/>
              </p:nvCxnSpPr>
              <p:spPr>
                <a:xfrm>
                  <a:off x="3367423" y="2593271"/>
                  <a:ext cx="0" cy="1006422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CACE6C5D-BD77-344B-845F-2A7B4BFB5D8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3659762" y="2977355"/>
                  <a:ext cx="238250" cy="238250"/>
                </a:xfrm>
                <a:prstGeom prst="ellipse">
                  <a:avLst/>
                </a:prstGeom>
                <a:solidFill>
                  <a:srgbClr val="8D3C1E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50" name="Straight Arrow Connector 149">
                  <a:extLst>
                    <a:ext uri="{FF2B5EF4-FFF2-40B4-BE49-F238E27FC236}">
                      <a16:creationId xmlns:a16="http://schemas.microsoft.com/office/drawing/2014/main" id="{F32EAD77-03ED-154E-9601-1892AFA287C0}"/>
                    </a:ext>
                  </a:extLst>
                </p:cNvPr>
                <p:cNvCxnSpPr>
                  <a:cxnSpLocks noChangeAspect="1"/>
                  <a:stCxn id="145" idx="3"/>
                  <a:endCxn id="149" idx="6"/>
                </p:cNvCxnSpPr>
                <p:nvPr/>
              </p:nvCxnSpPr>
              <p:spPr>
                <a:xfrm>
                  <a:off x="3451657" y="2558380"/>
                  <a:ext cx="327230" cy="418975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1" name="Straight Arrow Connector 150">
                  <a:extLst>
                    <a:ext uri="{FF2B5EF4-FFF2-40B4-BE49-F238E27FC236}">
                      <a16:creationId xmlns:a16="http://schemas.microsoft.com/office/drawing/2014/main" id="{A7FB84C1-C39A-994C-9CC9-755E2AA5AC81}"/>
                    </a:ext>
                  </a:extLst>
                </p:cNvPr>
                <p:cNvCxnSpPr>
                  <a:cxnSpLocks noChangeAspect="1"/>
                  <a:stCxn id="149" idx="2"/>
                  <a:endCxn id="143" idx="5"/>
                </p:cNvCxnSpPr>
                <p:nvPr/>
              </p:nvCxnSpPr>
              <p:spPr>
                <a:xfrm flipH="1">
                  <a:off x="3451657" y="3215605"/>
                  <a:ext cx="327230" cy="418979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0F5E4E01-5B2A-974B-8C5C-34F4AD232988}"/>
                  </a:ext>
                </a:extLst>
              </p:cNvPr>
              <p:cNvGrpSpPr/>
              <p:nvPr/>
            </p:nvGrpSpPr>
            <p:grpSpPr>
              <a:xfrm>
                <a:off x="7691790" y="5939196"/>
                <a:ext cx="222927" cy="532784"/>
                <a:chOff x="4823186" y="2386797"/>
                <a:chExt cx="505205" cy="1207417"/>
              </a:xfrm>
            </p:grpSpPr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4EE55495-42DB-A94D-ADD6-26E37349770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4964451" y="3355964"/>
                  <a:ext cx="238250" cy="238250"/>
                </a:xfrm>
                <a:prstGeom prst="ellipse">
                  <a:avLst/>
                </a:prstGeom>
                <a:solidFill>
                  <a:srgbClr val="8D3C1E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5B371E20-D1E0-204D-A2D6-77148401E30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4839754" y="3157700"/>
                  <a:ext cx="238250" cy="238250"/>
                </a:xfrm>
                <a:prstGeom prst="ellipse">
                  <a:avLst/>
                </a:prstGeom>
                <a:solidFill>
                  <a:srgbClr val="8D3C1E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AF6AD7B9-78A4-6E4D-8BF5-1BCCC5B68E3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4960354" y="2386797"/>
                  <a:ext cx="238250" cy="238250"/>
                </a:xfrm>
                <a:prstGeom prst="ellipse">
                  <a:avLst/>
                </a:prstGeom>
                <a:solidFill>
                  <a:srgbClr val="8D3C1E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50D55DF1-BB9E-E04F-B68E-8EABAD903F4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5079479" y="3157700"/>
                  <a:ext cx="238250" cy="238250"/>
                </a:xfrm>
                <a:prstGeom prst="ellipse">
                  <a:avLst/>
                </a:prstGeom>
                <a:solidFill>
                  <a:srgbClr val="8D3C1E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C11175C4-88C6-EB4E-846F-B62D3796B8DF}"/>
                    </a:ext>
                  </a:extLst>
                </p:cNvPr>
                <p:cNvSpPr/>
                <p:nvPr/>
              </p:nvSpPr>
              <p:spPr>
                <a:xfrm>
                  <a:off x="4823186" y="3081571"/>
                  <a:ext cx="505205" cy="505205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8D3C1E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2" name="Straight Arrow Connector 141">
                  <a:extLst>
                    <a:ext uri="{FF2B5EF4-FFF2-40B4-BE49-F238E27FC236}">
                      <a16:creationId xmlns:a16="http://schemas.microsoft.com/office/drawing/2014/main" id="{6530F1A6-5044-BD43-8D4A-01711B1A74B9}"/>
                    </a:ext>
                  </a:extLst>
                </p:cNvPr>
                <p:cNvCxnSpPr>
                  <a:cxnSpLocks noChangeAspect="1"/>
                  <a:stCxn id="139" idx="2"/>
                  <a:endCxn id="141" idx="0"/>
                </p:cNvCxnSpPr>
                <p:nvPr/>
              </p:nvCxnSpPr>
              <p:spPr>
                <a:xfrm flipH="1">
                  <a:off x="5075789" y="2625047"/>
                  <a:ext cx="3690" cy="456524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36" name="Right Arrow 135">
                <a:extLst>
                  <a:ext uri="{FF2B5EF4-FFF2-40B4-BE49-F238E27FC236}">
                    <a16:creationId xmlns:a16="http://schemas.microsoft.com/office/drawing/2014/main" id="{49E0E858-C156-5846-94E5-A65A04CD3F8D}"/>
                  </a:ext>
                </a:extLst>
              </p:cNvPr>
              <p:cNvSpPr/>
              <p:nvPr/>
            </p:nvSpPr>
            <p:spPr>
              <a:xfrm>
                <a:off x="7142994" y="6074898"/>
                <a:ext cx="363356" cy="222927"/>
              </a:xfrm>
              <a:prstGeom prst="rightArrow">
                <a:avLst/>
              </a:prstGeom>
              <a:gradFill rotWithShape="1">
                <a:gsLst>
                  <a:gs pos="0">
                    <a:srgbClr val="8D3C1E">
                      <a:shade val="70000"/>
                      <a:satMod val="150000"/>
                    </a:srgbClr>
                  </a:gs>
                  <a:gs pos="34000">
                    <a:srgbClr val="8D3C1E">
                      <a:shade val="70000"/>
                      <a:satMod val="140000"/>
                    </a:srgbClr>
                  </a:gs>
                  <a:gs pos="70000">
                    <a:srgbClr val="8D3C1E">
                      <a:tint val="100000"/>
                      <a:shade val="90000"/>
                      <a:satMod val="140000"/>
                    </a:srgbClr>
                  </a:gs>
                  <a:gs pos="100000">
                    <a:srgbClr val="8D3C1E">
                      <a:tint val="100000"/>
                      <a:shade val="100000"/>
                      <a:satMod val="100000"/>
                    </a:srgb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rgbClr val="8D3C1E"/>
                </a:solidFill>
                <a:prstDash val="solid"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5D634977-21D3-E74B-80E8-B7CA89E42CA5}"/>
                </a:ext>
              </a:extLst>
            </p:cNvPr>
            <p:cNvGrpSpPr/>
            <p:nvPr/>
          </p:nvGrpSpPr>
          <p:grpSpPr>
            <a:xfrm>
              <a:off x="8107145" y="4822649"/>
              <a:ext cx="1341303" cy="607810"/>
              <a:chOff x="6061916" y="4655050"/>
              <a:chExt cx="1700545" cy="770600"/>
            </a:xfrm>
          </p:grpSpPr>
          <p:sp>
            <p:nvSpPr>
              <p:cNvPr id="153" name="Rounded Rectangle 152">
                <a:extLst>
                  <a:ext uri="{FF2B5EF4-FFF2-40B4-BE49-F238E27FC236}">
                    <a16:creationId xmlns:a16="http://schemas.microsoft.com/office/drawing/2014/main" id="{B702F22B-510F-C14A-83E7-F0E3C41DC00B}"/>
                  </a:ext>
                </a:extLst>
              </p:cNvPr>
              <p:cNvSpPr/>
              <p:nvPr/>
            </p:nvSpPr>
            <p:spPr>
              <a:xfrm>
                <a:off x="6061916" y="4655050"/>
                <a:ext cx="1700545" cy="770600"/>
              </a:xfrm>
              <a:prstGeom prst="roundRect">
                <a:avLst/>
              </a:prstGeom>
              <a:solidFill>
                <a:srgbClr val="FFFFFF">
                  <a:lumMod val="8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E359BA24-D236-0048-BE04-A5944D58DE44}"/>
                  </a:ext>
                </a:extLst>
              </p:cNvPr>
              <p:cNvGrpSpPr/>
              <p:nvPr/>
            </p:nvGrpSpPr>
            <p:grpSpPr>
              <a:xfrm>
                <a:off x="6206809" y="4733158"/>
                <a:ext cx="437737" cy="614185"/>
                <a:chOff x="2841117" y="4503772"/>
                <a:chExt cx="1056895" cy="1482922"/>
              </a:xfrm>
            </p:grpSpPr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B0C31FF0-0228-6847-A7DE-1ABF922AEB4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3248298" y="5748444"/>
                  <a:ext cx="238250" cy="238250"/>
                </a:xfrm>
                <a:prstGeom prst="ellipse">
                  <a:avLst/>
                </a:prstGeom>
                <a:solidFill>
                  <a:srgbClr val="8D3C1E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724617CA-DD31-0642-AE9B-B2B39DDAD60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2841117" y="5126108"/>
                  <a:ext cx="238250" cy="238250"/>
                </a:xfrm>
                <a:prstGeom prst="ellipse">
                  <a:avLst/>
                </a:prstGeom>
                <a:solidFill>
                  <a:srgbClr val="8D3C1E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5DD357AB-6F8D-7B4E-A9A4-187C5951B82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3248298" y="4503772"/>
                  <a:ext cx="238250" cy="238250"/>
                </a:xfrm>
                <a:prstGeom prst="ellipse">
                  <a:avLst/>
                </a:prstGeom>
                <a:noFill/>
                <a:ln w="28575">
                  <a:solidFill>
                    <a:srgbClr val="8D3C1E"/>
                  </a:solidFill>
                  <a:prstDash val="sys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70" name="Straight Arrow Connector 169">
                  <a:extLst>
                    <a:ext uri="{FF2B5EF4-FFF2-40B4-BE49-F238E27FC236}">
                      <a16:creationId xmlns:a16="http://schemas.microsoft.com/office/drawing/2014/main" id="{DDD7BFEA-BEB4-FC49-B181-9F16C1E46035}"/>
                    </a:ext>
                  </a:extLst>
                </p:cNvPr>
                <p:cNvCxnSpPr>
                  <a:cxnSpLocks noChangeAspect="1"/>
                  <a:stCxn id="167" idx="7"/>
                  <a:endCxn id="168" idx="2"/>
                </p:cNvCxnSpPr>
                <p:nvPr/>
              </p:nvCxnSpPr>
              <p:spPr>
                <a:xfrm flipH="1" flipV="1">
                  <a:off x="2960242" y="5364358"/>
                  <a:ext cx="322947" cy="418977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7F7F7F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1" name="Straight Arrow Connector 170">
                  <a:extLst>
                    <a:ext uri="{FF2B5EF4-FFF2-40B4-BE49-F238E27FC236}">
                      <a16:creationId xmlns:a16="http://schemas.microsoft.com/office/drawing/2014/main" id="{F94F81B1-C64A-D540-B0A4-39E80D0B5133}"/>
                    </a:ext>
                  </a:extLst>
                </p:cNvPr>
                <p:cNvCxnSpPr>
                  <a:cxnSpLocks noChangeAspect="1"/>
                  <a:stCxn id="168" idx="6"/>
                  <a:endCxn id="169" idx="1"/>
                </p:cNvCxnSpPr>
                <p:nvPr/>
              </p:nvCxnSpPr>
              <p:spPr>
                <a:xfrm flipV="1">
                  <a:off x="2960242" y="4707131"/>
                  <a:ext cx="322947" cy="418977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7F7F7F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2" name="Straight Arrow Connector 171">
                  <a:extLst>
                    <a:ext uri="{FF2B5EF4-FFF2-40B4-BE49-F238E27FC236}">
                      <a16:creationId xmlns:a16="http://schemas.microsoft.com/office/drawing/2014/main" id="{726E141F-8420-CD4D-AC1E-5055B7AF6F11}"/>
                    </a:ext>
                  </a:extLst>
                </p:cNvPr>
                <p:cNvCxnSpPr>
                  <a:cxnSpLocks noChangeAspect="1"/>
                  <a:stCxn id="169" idx="2"/>
                  <a:endCxn id="167" idx="6"/>
                </p:cNvCxnSpPr>
                <p:nvPr/>
              </p:nvCxnSpPr>
              <p:spPr>
                <a:xfrm>
                  <a:off x="3367423" y="4742022"/>
                  <a:ext cx="0" cy="1006422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7F7F7F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73" name="Oval 172">
                  <a:extLst>
                    <a:ext uri="{FF2B5EF4-FFF2-40B4-BE49-F238E27FC236}">
                      <a16:creationId xmlns:a16="http://schemas.microsoft.com/office/drawing/2014/main" id="{550F3238-CB25-A046-8BE2-97FE85B4F2B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3248298" y="5126107"/>
                  <a:ext cx="238250" cy="238250"/>
                </a:xfrm>
                <a:prstGeom prst="ellipse">
                  <a:avLst/>
                </a:prstGeom>
                <a:solidFill>
                  <a:srgbClr val="8D3C1E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65A1A039-68A7-134E-8B9C-AD7B5419B9F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3659762" y="5126106"/>
                  <a:ext cx="238250" cy="238250"/>
                </a:xfrm>
                <a:prstGeom prst="ellipse">
                  <a:avLst/>
                </a:prstGeom>
                <a:solidFill>
                  <a:srgbClr val="8D3C1E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75" name="Straight Arrow Connector 174">
                  <a:extLst>
                    <a:ext uri="{FF2B5EF4-FFF2-40B4-BE49-F238E27FC236}">
                      <a16:creationId xmlns:a16="http://schemas.microsoft.com/office/drawing/2014/main" id="{C906DAD2-8414-6940-B6A1-7EA77DF1BDCC}"/>
                    </a:ext>
                  </a:extLst>
                </p:cNvPr>
                <p:cNvCxnSpPr>
                  <a:cxnSpLocks noChangeAspect="1"/>
                  <a:stCxn id="169" idx="3"/>
                  <a:endCxn id="174" idx="6"/>
                </p:cNvCxnSpPr>
                <p:nvPr/>
              </p:nvCxnSpPr>
              <p:spPr>
                <a:xfrm>
                  <a:off x="3451657" y="4707131"/>
                  <a:ext cx="327230" cy="418975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7F7F7F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6" name="Straight Arrow Connector 175">
                  <a:extLst>
                    <a:ext uri="{FF2B5EF4-FFF2-40B4-BE49-F238E27FC236}">
                      <a16:creationId xmlns:a16="http://schemas.microsoft.com/office/drawing/2014/main" id="{06B07892-6F00-1C44-9FE1-8F8127AFFA0E}"/>
                    </a:ext>
                  </a:extLst>
                </p:cNvPr>
                <p:cNvCxnSpPr>
                  <a:cxnSpLocks noChangeAspect="1"/>
                  <a:stCxn id="174" idx="2"/>
                  <a:endCxn id="167" idx="5"/>
                </p:cNvCxnSpPr>
                <p:nvPr/>
              </p:nvCxnSpPr>
              <p:spPr>
                <a:xfrm flipH="1">
                  <a:off x="3451657" y="5364356"/>
                  <a:ext cx="327230" cy="418979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7F7F7F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CE6709E6-4582-4E40-AA83-74A8B37EA1F0}"/>
                  </a:ext>
                </a:extLst>
              </p:cNvPr>
              <p:cNvGrpSpPr/>
              <p:nvPr/>
            </p:nvGrpSpPr>
            <p:grpSpPr>
              <a:xfrm>
                <a:off x="7208927" y="4714899"/>
                <a:ext cx="400986" cy="650699"/>
                <a:chOff x="4539171" y="4503772"/>
                <a:chExt cx="913835" cy="1482922"/>
              </a:xfrm>
            </p:grpSpPr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1A7F249A-1DD1-854E-8820-DB810EA12A1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4914704" y="5748444"/>
                  <a:ext cx="238250" cy="238250"/>
                </a:xfrm>
                <a:prstGeom prst="ellipse">
                  <a:avLst/>
                </a:prstGeom>
                <a:solidFill>
                  <a:srgbClr val="8D3C1E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6568E26C-34CC-AE4B-847A-629DBDF482C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4539171" y="5126105"/>
                  <a:ext cx="238250" cy="238250"/>
                </a:xfrm>
                <a:prstGeom prst="ellipse">
                  <a:avLst/>
                </a:prstGeom>
                <a:solidFill>
                  <a:srgbClr val="8D3C1E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8E051BBB-82AD-9C49-912F-5FE51B57256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4914704" y="4503772"/>
                  <a:ext cx="238250" cy="238250"/>
                </a:xfrm>
                <a:prstGeom prst="ellipse">
                  <a:avLst/>
                </a:prstGeom>
                <a:noFill/>
                <a:ln w="28575">
                  <a:solidFill>
                    <a:srgbClr val="8D3C1E"/>
                  </a:solidFill>
                  <a:prstDash val="sys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54B46A2F-57A3-374C-96A7-8A744584870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4773071" y="5126107"/>
                  <a:ext cx="238250" cy="238250"/>
                </a:xfrm>
                <a:prstGeom prst="ellipse">
                  <a:avLst/>
                </a:prstGeom>
                <a:solidFill>
                  <a:srgbClr val="8D3C1E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47B8FFDC-7D8D-0142-8792-8364C2B90D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5214756" y="5126106"/>
                  <a:ext cx="238250" cy="238250"/>
                </a:xfrm>
                <a:prstGeom prst="ellipse">
                  <a:avLst/>
                </a:prstGeom>
                <a:solidFill>
                  <a:srgbClr val="8D3C1E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62" name="Straight Arrow Connector 161">
                  <a:extLst>
                    <a:ext uri="{FF2B5EF4-FFF2-40B4-BE49-F238E27FC236}">
                      <a16:creationId xmlns:a16="http://schemas.microsoft.com/office/drawing/2014/main" id="{3367A78F-A453-B84C-AEF0-0C749A4BA6BD}"/>
                    </a:ext>
                  </a:extLst>
                </p:cNvPr>
                <p:cNvCxnSpPr>
                  <a:cxnSpLocks noChangeAspect="1"/>
                  <a:stCxn id="159" idx="3"/>
                  <a:endCxn id="161" idx="6"/>
                </p:cNvCxnSpPr>
                <p:nvPr/>
              </p:nvCxnSpPr>
              <p:spPr>
                <a:xfrm>
                  <a:off x="5118062" y="4707130"/>
                  <a:ext cx="215819" cy="418976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3" name="Straight Arrow Connector 162">
                  <a:extLst>
                    <a:ext uri="{FF2B5EF4-FFF2-40B4-BE49-F238E27FC236}">
                      <a16:creationId xmlns:a16="http://schemas.microsoft.com/office/drawing/2014/main" id="{9C5AC85A-56F8-A840-8210-C1D9308A15AC}"/>
                    </a:ext>
                  </a:extLst>
                </p:cNvPr>
                <p:cNvCxnSpPr>
                  <a:cxnSpLocks noChangeAspect="1"/>
                  <a:stCxn id="161" idx="2"/>
                  <a:endCxn id="157" idx="5"/>
                </p:cNvCxnSpPr>
                <p:nvPr/>
              </p:nvCxnSpPr>
              <p:spPr>
                <a:xfrm flipH="1">
                  <a:off x="5118062" y="5364356"/>
                  <a:ext cx="215819" cy="418979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id="{7198859A-EA09-EE4F-8395-A3D3F85E84C3}"/>
                    </a:ext>
                  </a:extLst>
                </p:cNvPr>
                <p:cNvSpPr/>
                <p:nvPr/>
              </p:nvSpPr>
              <p:spPr>
                <a:xfrm>
                  <a:off x="4539171" y="4992538"/>
                  <a:ext cx="463883" cy="463883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8D3C1E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65" name="Straight Arrow Connector 164">
                  <a:extLst>
                    <a:ext uri="{FF2B5EF4-FFF2-40B4-BE49-F238E27FC236}">
                      <a16:creationId xmlns:a16="http://schemas.microsoft.com/office/drawing/2014/main" id="{72D8CC83-9554-134B-A2D1-09E299B559F6}"/>
                    </a:ext>
                  </a:extLst>
                </p:cNvPr>
                <p:cNvCxnSpPr>
                  <a:cxnSpLocks noChangeAspect="1"/>
                  <a:stCxn id="164" idx="0"/>
                  <a:endCxn id="159" idx="1"/>
                </p:cNvCxnSpPr>
                <p:nvPr/>
              </p:nvCxnSpPr>
              <p:spPr>
                <a:xfrm flipV="1">
                  <a:off x="4771113" y="4707131"/>
                  <a:ext cx="178482" cy="285407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6" name="Straight Arrow Connector 165">
                  <a:extLst>
                    <a:ext uri="{FF2B5EF4-FFF2-40B4-BE49-F238E27FC236}">
                      <a16:creationId xmlns:a16="http://schemas.microsoft.com/office/drawing/2014/main" id="{1DD83F71-8854-084D-B8CF-431210667660}"/>
                    </a:ext>
                  </a:extLst>
                </p:cNvPr>
                <p:cNvCxnSpPr>
                  <a:cxnSpLocks noChangeAspect="1"/>
                  <a:stCxn id="157" idx="7"/>
                  <a:endCxn id="164" idx="4"/>
                </p:cNvCxnSpPr>
                <p:nvPr/>
              </p:nvCxnSpPr>
              <p:spPr>
                <a:xfrm flipH="1" flipV="1">
                  <a:off x="4771113" y="5456421"/>
                  <a:ext cx="178482" cy="326914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56" name="Right Arrow 155">
                <a:extLst>
                  <a:ext uri="{FF2B5EF4-FFF2-40B4-BE49-F238E27FC236}">
                    <a16:creationId xmlns:a16="http://schemas.microsoft.com/office/drawing/2014/main" id="{77B84544-9BE8-5648-B3F7-B153D18A2F36}"/>
                  </a:ext>
                </a:extLst>
              </p:cNvPr>
              <p:cNvSpPr/>
              <p:nvPr/>
            </p:nvSpPr>
            <p:spPr>
              <a:xfrm>
                <a:off x="6761096" y="4909677"/>
                <a:ext cx="363356" cy="222927"/>
              </a:xfrm>
              <a:prstGeom prst="rightArrow">
                <a:avLst/>
              </a:prstGeom>
              <a:gradFill rotWithShape="1">
                <a:gsLst>
                  <a:gs pos="0">
                    <a:srgbClr val="8D3C1E">
                      <a:shade val="70000"/>
                      <a:satMod val="150000"/>
                    </a:srgbClr>
                  </a:gs>
                  <a:gs pos="34000">
                    <a:srgbClr val="8D3C1E">
                      <a:shade val="70000"/>
                      <a:satMod val="140000"/>
                    </a:srgbClr>
                  </a:gs>
                  <a:gs pos="70000">
                    <a:srgbClr val="8D3C1E">
                      <a:tint val="100000"/>
                      <a:shade val="90000"/>
                      <a:satMod val="140000"/>
                    </a:srgbClr>
                  </a:gs>
                  <a:gs pos="100000">
                    <a:srgbClr val="8D3C1E">
                      <a:tint val="100000"/>
                      <a:shade val="100000"/>
                      <a:satMod val="100000"/>
                    </a:srgb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rgbClr val="8D3C1E"/>
                </a:solidFill>
                <a:prstDash val="solid"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B75ACD20-6615-D94A-9C00-931C534E5984}"/>
                </a:ext>
              </a:extLst>
            </p:cNvPr>
            <p:cNvSpPr txBox="1"/>
            <p:nvPr/>
          </p:nvSpPr>
          <p:spPr>
            <a:xfrm>
              <a:off x="7926100" y="5451966"/>
              <a:ext cx="3675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Candidate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Substitutions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BE36DD47-306A-614E-BF5F-D6B01E7A6896}"/>
                </a:ext>
              </a:extLst>
            </p:cNvPr>
            <p:cNvSpPr/>
            <p:nvPr/>
          </p:nvSpPr>
          <p:spPr>
            <a:xfrm>
              <a:off x="9445428" y="4713548"/>
              <a:ext cx="69762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 w="0"/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E5E3FF7-FC80-D043-89D2-E4487435E911}"/>
              </a:ext>
            </a:extLst>
          </p:cNvPr>
          <p:cNvGrpSpPr/>
          <p:nvPr/>
        </p:nvGrpSpPr>
        <p:grpSpPr>
          <a:xfrm>
            <a:off x="7725284" y="3183974"/>
            <a:ext cx="4156546" cy="1308053"/>
            <a:chOff x="7931262" y="1094637"/>
            <a:chExt cx="4156546" cy="1308053"/>
          </a:xfrm>
        </p:grpSpPr>
        <p:sp>
          <p:nvSpPr>
            <p:cNvPr id="184" name="Rectangular Callout 183">
              <a:extLst>
                <a:ext uri="{FF2B5EF4-FFF2-40B4-BE49-F238E27FC236}">
                  <a16:creationId xmlns:a16="http://schemas.microsoft.com/office/drawing/2014/main" id="{B45FE43B-B917-E046-9E73-8FA67E088BE1}"/>
                </a:ext>
              </a:extLst>
            </p:cNvPr>
            <p:cNvSpPr/>
            <p:nvPr/>
          </p:nvSpPr>
          <p:spPr>
            <a:xfrm>
              <a:off x="7931262" y="1094637"/>
              <a:ext cx="4156546" cy="1308053"/>
            </a:xfrm>
            <a:prstGeom prst="wedgeRectCallout">
              <a:avLst>
                <a:gd name="adj1" fmla="val -59154"/>
                <a:gd name="adj2" fmla="val 3870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25829CDC-6B49-6C45-8542-75BDD49BC4F7}"/>
                </a:ext>
              </a:extLst>
            </p:cNvPr>
            <p:cNvGrpSpPr/>
            <p:nvPr/>
          </p:nvGrpSpPr>
          <p:grpSpPr>
            <a:xfrm>
              <a:off x="10439330" y="1331958"/>
              <a:ext cx="1325143" cy="607810"/>
              <a:chOff x="6459678" y="5807210"/>
              <a:chExt cx="1680057" cy="770600"/>
            </a:xfrm>
          </p:grpSpPr>
          <p:sp>
            <p:nvSpPr>
              <p:cNvPr id="186" name="Rounded Rectangle 185">
                <a:extLst>
                  <a:ext uri="{FF2B5EF4-FFF2-40B4-BE49-F238E27FC236}">
                    <a16:creationId xmlns:a16="http://schemas.microsoft.com/office/drawing/2014/main" id="{1B08BF82-F895-244F-9856-507B699731B5}"/>
                  </a:ext>
                </a:extLst>
              </p:cNvPr>
              <p:cNvSpPr/>
              <p:nvPr/>
            </p:nvSpPr>
            <p:spPr>
              <a:xfrm>
                <a:off x="6459678" y="5807210"/>
                <a:ext cx="1680057" cy="770600"/>
              </a:xfrm>
              <a:prstGeom prst="roundRect">
                <a:avLst/>
              </a:prstGeom>
              <a:solidFill>
                <a:srgbClr val="FFFFFF">
                  <a:lumMod val="8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348A4A70-0C8B-F14C-9027-D1F49CDFDCC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84083" y="5861014"/>
                <a:ext cx="463760" cy="650699"/>
                <a:chOff x="2841117" y="2355021"/>
                <a:chExt cx="1056895" cy="1482922"/>
              </a:xfrm>
            </p:grpSpPr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6130B873-3D73-2C4E-BD2C-3EFD213F40C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3248298" y="3599693"/>
                  <a:ext cx="238250" cy="238250"/>
                </a:xfrm>
                <a:prstGeom prst="ellipse">
                  <a:avLst/>
                </a:prstGeom>
                <a:solidFill>
                  <a:srgbClr val="8D3C1E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Oval 196">
                  <a:extLst>
                    <a:ext uri="{FF2B5EF4-FFF2-40B4-BE49-F238E27FC236}">
                      <a16:creationId xmlns:a16="http://schemas.microsoft.com/office/drawing/2014/main" id="{D4076C19-9CE7-9A4D-9D98-E77D8519200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2841117" y="2977357"/>
                  <a:ext cx="238250" cy="238250"/>
                </a:xfrm>
                <a:prstGeom prst="ellipse">
                  <a:avLst/>
                </a:prstGeom>
                <a:solidFill>
                  <a:srgbClr val="8D3C1E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Oval 197">
                  <a:extLst>
                    <a:ext uri="{FF2B5EF4-FFF2-40B4-BE49-F238E27FC236}">
                      <a16:creationId xmlns:a16="http://schemas.microsoft.com/office/drawing/2014/main" id="{5F33A980-7712-9149-A25E-00DFBF71E70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3248298" y="2355021"/>
                  <a:ext cx="238250" cy="238250"/>
                </a:xfrm>
                <a:prstGeom prst="ellipse">
                  <a:avLst/>
                </a:prstGeom>
                <a:solidFill>
                  <a:srgbClr val="8D3C1E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99" name="Straight Arrow Connector 198">
                  <a:extLst>
                    <a:ext uri="{FF2B5EF4-FFF2-40B4-BE49-F238E27FC236}">
                      <a16:creationId xmlns:a16="http://schemas.microsoft.com/office/drawing/2014/main" id="{C5F6B373-433B-AE44-8DD0-CCAFF24CFBCB}"/>
                    </a:ext>
                  </a:extLst>
                </p:cNvPr>
                <p:cNvCxnSpPr>
                  <a:cxnSpLocks noChangeAspect="1"/>
                  <a:stCxn id="196" idx="7"/>
                  <a:endCxn id="197" idx="2"/>
                </p:cNvCxnSpPr>
                <p:nvPr/>
              </p:nvCxnSpPr>
              <p:spPr>
                <a:xfrm flipH="1" flipV="1">
                  <a:off x="2960242" y="3215607"/>
                  <a:ext cx="322947" cy="418977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0" name="Straight Arrow Connector 199">
                  <a:extLst>
                    <a:ext uri="{FF2B5EF4-FFF2-40B4-BE49-F238E27FC236}">
                      <a16:creationId xmlns:a16="http://schemas.microsoft.com/office/drawing/2014/main" id="{D1AC85E9-8FBE-8148-80D3-986035AC67D4}"/>
                    </a:ext>
                  </a:extLst>
                </p:cNvPr>
                <p:cNvCxnSpPr>
                  <a:cxnSpLocks noChangeAspect="1"/>
                  <a:stCxn id="197" idx="6"/>
                  <a:endCxn id="198" idx="1"/>
                </p:cNvCxnSpPr>
                <p:nvPr/>
              </p:nvCxnSpPr>
              <p:spPr>
                <a:xfrm flipV="1">
                  <a:off x="2960242" y="2558380"/>
                  <a:ext cx="322947" cy="418977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1" name="Straight Arrow Connector 200">
                  <a:extLst>
                    <a:ext uri="{FF2B5EF4-FFF2-40B4-BE49-F238E27FC236}">
                      <a16:creationId xmlns:a16="http://schemas.microsoft.com/office/drawing/2014/main" id="{9282DE20-708E-4647-A2D0-FEA60911D94F}"/>
                    </a:ext>
                  </a:extLst>
                </p:cNvPr>
                <p:cNvCxnSpPr>
                  <a:cxnSpLocks noChangeAspect="1"/>
                  <a:stCxn id="198" idx="2"/>
                  <a:endCxn id="196" idx="6"/>
                </p:cNvCxnSpPr>
                <p:nvPr/>
              </p:nvCxnSpPr>
              <p:spPr>
                <a:xfrm>
                  <a:off x="3367423" y="2593271"/>
                  <a:ext cx="0" cy="1006422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ADDEF9A6-5F47-474E-A414-B2B96F8090D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3659762" y="2977355"/>
                  <a:ext cx="238250" cy="238250"/>
                </a:xfrm>
                <a:prstGeom prst="ellipse">
                  <a:avLst/>
                </a:prstGeom>
                <a:solidFill>
                  <a:srgbClr val="8D3C1E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03" name="Straight Arrow Connector 202">
                  <a:extLst>
                    <a:ext uri="{FF2B5EF4-FFF2-40B4-BE49-F238E27FC236}">
                      <a16:creationId xmlns:a16="http://schemas.microsoft.com/office/drawing/2014/main" id="{C5FD5750-A190-7A41-A226-220626F81A3B}"/>
                    </a:ext>
                  </a:extLst>
                </p:cNvPr>
                <p:cNvCxnSpPr>
                  <a:cxnSpLocks noChangeAspect="1"/>
                  <a:stCxn id="198" idx="3"/>
                  <a:endCxn id="202" idx="6"/>
                </p:cNvCxnSpPr>
                <p:nvPr/>
              </p:nvCxnSpPr>
              <p:spPr>
                <a:xfrm>
                  <a:off x="3451657" y="2558380"/>
                  <a:ext cx="327230" cy="418975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4" name="Straight Arrow Connector 203">
                  <a:extLst>
                    <a:ext uri="{FF2B5EF4-FFF2-40B4-BE49-F238E27FC236}">
                      <a16:creationId xmlns:a16="http://schemas.microsoft.com/office/drawing/2014/main" id="{F595D116-A271-B64D-82D3-AD83F19F9C2B}"/>
                    </a:ext>
                  </a:extLst>
                </p:cNvPr>
                <p:cNvCxnSpPr>
                  <a:cxnSpLocks noChangeAspect="1"/>
                  <a:stCxn id="202" idx="2"/>
                  <a:endCxn id="196" idx="5"/>
                </p:cNvCxnSpPr>
                <p:nvPr/>
              </p:nvCxnSpPr>
              <p:spPr>
                <a:xfrm flipH="1">
                  <a:off x="3451657" y="3215605"/>
                  <a:ext cx="327230" cy="418979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DAA67DF6-8831-F446-A791-856829D16674}"/>
                  </a:ext>
                </a:extLst>
              </p:cNvPr>
              <p:cNvGrpSpPr/>
              <p:nvPr/>
            </p:nvGrpSpPr>
            <p:grpSpPr>
              <a:xfrm>
                <a:off x="7691790" y="5939196"/>
                <a:ext cx="222927" cy="532784"/>
                <a:chOff x="4823186" y="2386797"/>
                <a:chExt cx="505205" cy="1207417"/>
              </a:xfrm>
            </p:grpSpPr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373A5B0A-BF14-D344-98BC-76D2672D9AD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4964451" y="3355964"/>
                  <a:ext cx="238250" cy="238250"/>
                </a:xfrm>
                <a:prstGeom prst="ellipse">
                  <a:avLst/>
                </a:prstGeom>
                <a:solidFill>
                  <a:srgbClr val="8D3C1E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9A2E1E51-A6A3-524F-8A62-01B03EC2874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4839754" y="3157700"/>
                  <a:ext cx="238250" cy="238250"/>
                </a:xfrm>
                <a:prstGeom prst="ellipse">
                  <a:avLst/>
                </a:prstGeom>
                <a:solidFill>
                  <a:srgbClr val="8D3C1E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550D5901-4756-4A48-81E6-80278D90F8A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4960354" y="2386797"/>
                  <a:ext cx="238250" cy="238250"/>
                </a:xfrm>
                <a:prstGeom prst="ellipse">
                  <a:avLst/>
                </a:prstGeom>
                <a:solidFill>
                  <a:srgbClr val="8D3C1E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CA0C5535-1178-A340-8409-EFE86D3C8DA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5079479" y="3157700"/>
                  <a:ext cx="238250" cy="238250"/>
                </a:xfrm>
                <a:prstGeom prst="ellipse">
                  <a:avLst/>
                </a:prstGeom>
                <a:solidFill>
                  <a:srgbClr val="8D3C1E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559D9018-BB0B-3342-B673-619CF12392FC}"/>
                    </a:ext>
                  </a:extLst>
                </p:cNvPr>
                <p:cNvSpPr/>
                <p:nvPr/>
              </p:nvSpPr>
              <p:spPr>
                <a:xfrm>
                  <a:off x="4823186" y="3081571"/>
                  <a:ext cx="505205" cy="505205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8D3C1E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95" name="Straight Arrow Connector 194">
                  <a:extLst>
                    <a:ext uri="{FF2B5EF4-FFF2-40B4-BE49-F238E27FC236}">
                      <a16:creationId xmlns:a16="http://schemas.microsoft.com/office/drawing/2014/main" id="{53E43D26-3ED9-594C-B65F-593A608DAFB5}"/>
                    </a:ext>
                  </a:extLst>
                </p:cNvPr>
                <p:cNvCxnSpPr>
                  <a:cxnSpLocks noChangeAspect="1"/>
                  <a:stCxn id="192" idx="2"/>
                  <a:endCxn id="194" idx="0"/>
                </p:cNvCxnSpPr>
                <p:nvPr/>
              </p:nvCxnSpPr>
              <p:spPr>
                <a:xfrm flipH="1">
                  <a:off x="5075789" y="2625047"/>
                  <a:ext cx="3690" cy="456524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89" name="Right Arrow 188">
                <a:extLst>
                  <a:ext uri="{FF2B5EF4-FFF2-40B4-BE49-F238E27FC236}">
                    <a16:creationId xmlns:a16="http://schemas.microsoft.com/office/drawing/2014/main" id="{28CD9F3F-2068-044F-83CC-60108ADECDE2}"/>
                  </a:ext>
                </a:extLst>
              </p:cNvPr>
              <p:cNvSpPr/>
              <p:nvPr/>
            </p:nvSpPr>
            <p:spPr>
              <a:xfrm>
                <a:off x="7142994" y="6074898"/>
                <a:ext cx="363356" cy="222927"/>
              </a:xfrm>
              <a:prstGeom prst="rightArrow">
                <a:avLst/>
              </a:prstGeom>
              <a:gradFill rotWithShape="1">
                <a:gsLst>
                  <a:gs pos="0">
                    <a:srgbClr val="8D3C1E">
                      <a:shade val="70000"/>
                      <a:satMod val="150000"/>
                    </a:srgbClr>
                  </a:gs>
                  <a:gs pos="34000">
                    <a:srgbClr val="8D3C1E">
                      <a:shade val="70000"/>
                      <a:satMod val="140000"/>
                    </a:srgbClr>
                  </a:gs>
                  <a:gs pos="70000">
                    <a:srgbClr val="8D3C1E">
                      <a:tint val="100000"/>
                      <a:shade val="90000"/>
                      <a:satMod val="140000"/>
                    </a:srgbClr>
                  </a:gs>
                  <a:gs pos="100000">
                    <a:srgbClr val="8D3C1E">
                      <a:tint val="100000"/>
                      <a:shade val="100000"/>
                      <a:satMod val="100000"/>
                    </a:srgb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rgbClr val="8D3C1E"/>
                </a:solidFill>
                <a:prstDash val="solid"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F8F34EE6-DCFF-134D-A45D-D54BDE6B39C0}"/>
                </a:ext>
              </a:extLst>
            </p:cNvPr>
            <p:cNvGrpSpPr/>
            <p:nvPr/>
          </p:nvGrpSpPr>
          <p:grpSpPr>
            <a:xfrm>
              <a:off x="8465274" y="1319337"/>
              <a:ext cx="1341303" cy="607810"/>
              <a:chOff x="6061916" y="4655050"/>
              <a:chExt cx="1700545" cy="770600"/>
            </a:xfrm>
          </p:grpSpPr>
          <p:sp>
            <p:nvSpPr>
              <p:cNvPr id="206" name="Rounded Rectangle 205">
                <a:extLst>
                  <a:ext uri="{FF2B5EF4-FFF2-40B4-BE49-F238E27FC236}">
                    <a16:creationId xmlns:a16="http://schemas.microsoft.com/office/drawing/2014/main" id="{B40E5210-42EB-3642-A4FD-7CB588828BA6}"/>
                  </a:ext>
                </a:extLst>
              </p:cNvPr>
              <p:cNvSpPr/>
              <p:nvPr/>
            </p:nvSpPr>
            <p:spPr>
              <a:xfrm>
                <a:off x="6061916" y="4655050"/>
                <a:ext cx="1700545" cy="770600"/>
              </a:xfrm>
              <a:prstGeom prst="roundRect">
                <a:avLst/>
              </a:prstGeom>
              <a:solidFill>
                <a:srgbClr val="FFFFFF">
                  <a:lumMod val="8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374CCE1B-C0F8-9848-993E-1838924BA474}"/>
                  </a:ext>
                </a:extLst>
              </p:cNvPr>
              <p:cNvGrpSpPr/>
              <p:nvPr/>
            </p:nvGrpSpPr>
            <p:grpSpPr>
              <a:xfrm>
                <a:off x="6206809" y="4733158"/>
                <a:ext cx="437737" cy="614185"/>
                <a:chOff x="2841117" y="4503772"/>
                <a:chExt cx="1056895" cy="1482922"/>
              </a:xfrm>
            </p:grpSpPr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430CCEC7-84B1-7341-BDC7-F145BBA1664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3248298" y="5748444"/>
                  <a:ext cx="238250" cy="238250"/>
                </a:xfrm>
                <a:prstGeom prst="ellipse">
                  <a:avLst/>
                </a:prstGeom>
                <a:solidFill>
                  <a:srgbClr val="8D3C1E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Oval 220">
                  <a:extLst>
                    <a:ext uri="{FF2B5EF4-FFF2-40B4-BE49-F238E27FC236}">
                      <a16:creationId xmlns:a16="http://schemas.microsoft.com/office/drawing/2014/main" id="{0F4CD5DE-92FF-8D42-8E7F-5569B1FA0C7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2841117" y="5126108"/>
                  <a:ext cx="238250" cy="238250"/>
                </a:xfrm>
                <a:prstGeom prst="ellipse">
                  <a:avLst/>
                </a:prstGeom>
                <a:solidFill>
                  <a:srgbClr val="8D3C1E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Oval 221">
                  <a:extLst>
                    <a:ext uri="{FF2B5EF4-FFF2-40B4-BE49-F238E27FC236}">
                      <a16:creationId xmlns:a16="http://schemas.microsoft.com/office/drawing/2014/main" id="{4F85070A-FDF3-664B-9CD1-37ABBF921D6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3248298" y="4503772"/>
                  <a:ext cx="238250" cy="238250"/>
                </a:xfrm>
                <a:prstGeom prst="ellipse">
                  <a:avLst/>
                </a:prstGeom>
                <a:noFill/>
                <a:ln w="28575">
                  <a:solidFill>
                    <a:srgbClr val="8D3C1E"/>
                  </a:solidFill>
                  <a:prstDash val="sys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23" name="Straight Arrow Connector 222">
                  <a:extLst>
                    <a:ext uri="{FF2B5EF4-FFF2-40B4-BE49-F238E27FC236}">
                      <a16:creationId xmlns:a16="http://schemas.microsoft.com/office/drawing/2014/main" id="{4AA8AB9F-FCCC-FD4F-8602-3A9DD4E1424F}"/>
                    </a:ext>
                  </a:extLst>
                </p:cNvPr>
                <p:cNvCxnSpPr>
                  <a:cxnSpLocks noChangeAspect="1"/>
                  <a:stCxn id="220" idx="7"/>
                  <a:endCxn id="221" idx="2"/>
                </p:cNvCxnSpPr>
                <p:nvPr/>
              </p:nvCxnSpPr>
              <p:spPr>
                <a:xfrm flipH="1" flipV="1">
                  <a:off x="2960242" y="5364358"/>
                  <a:ext cx="322947" cy="418977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7F7F7F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4" name="Straight Arrow Connector 223">
                  <a:extLst>
                    <a:ext uri="{FF2B5EF4-FFF2-40B4-BE49-F238E27FC236}">
                      <a16:creationId xmlns:a16="http://schemas.microsoft.com/office/drawing/2014/main" id="{22A5AE1D-32E1-074F-B2B2-A2F539DB2326}"/>
                    </a:ext>
                  </a:extLst>
                </p:cNvPr>
                <p:cNvCxnSpPr>
                  <a:cxnSpLocks noChangeAspect="1"/>
                  <a:stCxn id="221" idx="6"/>
                  <a:endCxn id="222" idx="1"/>
                </p:cNvCxnSpPr>
                <p:nvPr/>
              </p:nvCxnSpPr>
              <p:spPr>
                <a:xfrm flipV="1">
                  <a:off x="2960242" y="4707131"/>
                  <a:ext cx="322947" cy="418977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7F7F7F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5" name="Straight Arrow Connector 224">
                  <a:extLst>
                    <a:ext uri="{FF2B5EF4-FFF2-40B4-BE49-F238E27FC236}">
                      <a16:creationId xmlns:a16="http://schemas.microsoft.com/office/drawing/2014/main" id="{7E93D82F-5724-2945-9404-3146DF64048C}"/>
                    </a:ext>
                  </a:extLst>
                </p:cNvPr>
                <p:cNvCxnSpPr>
                  <a:cxnSpLocks noChangeAspect="1"/>
                  <a:stCxn id="222" idx="2"/>
                  <a:endCxn id="220" idx="6"/>
                </p:cNvCxnSpPr>
                <p:nvPr/>
              </p:nvCxnSpPr>
              <p:spPr>
                <a:xfrm>
                  <a:off x="3367423" y="4742022"/>
                  <a:ext cx="0" cy="1006422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7F7F7F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26" name="Oval 225">
                  <a:extLst>
                    <a:ext uri="{FF2B5EF4-FFF2-40B4-BE49-F238E27FC236}">
                      <a16:creationId xmlns:a16="http://schemas.microsoft.com/office/drawing/2014/main" id="{B8C7BD83-1220-2B43-9C88-B421E721999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3248298" y="5126107"/>
                  <a:ext cx="238250" cy="238250"/>
                </a:xfrm>
                <a:prstGeom prst="ellipse">
                  <a:avLst/>
                </a:prstGeom>
                <a:solidFill>
                  <a:srgbClr val="8D3C1E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Oval 226">
                  <a:extLst>
                    <a:ext uri="{FF2B5EF4-FFF2-40B4-BE49-F238E27FC236}">
                      <a16:creationId xmlns:a16="http://schemas.microsoft.com/office/drawing/2014/main" id="{A87D9A62-8397-5A42-AD14-9B970C4CF00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3659762" y="5126106"/>
                  <a:ext cx="238250" cy="238250"/>
                </a:xfrm>
                <a:prstGeom prst="ellipse">
                  <a:avLst/>
                </a:prstGeom>
                <a:solidFill>
                  <a:srgbClr val="8D3C1E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28" name="Straight Arrow Connector 227">
                  <a:extLst>
                    <a:ext uri="{FF2B5EF4-FFF2-40B4-BE49-F238E27FC236}">
                      <a16:creationId xmlns:a16="http://schemas.microsoft.com/office/drawing/2014/main" id="{A13E08E3-317C-B94B-AF86-0B12DE285C55}"/>
                    </a:ext>
                  </a:extLst>
                </p:cNvPr>
                <p:cNvCxnSpPr>
                  <a:cxnSpLocks noChangeAspect="1"/>
                  <a:stCxn id="222" idx="3"/>
                  <a:endCxn id="227" idx="6"/>
                </p:cNvCxnSpPr>
                <p:nvPr/>
              </p:nvCxnSpPr>
              <p:spPr>
                <a:xfrm>
                  <a:off x="3451657" y="4707131"/>
                  <a:ext cx="327230" cy="418975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7F7F7F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9" name="Straight Arrow Connector 228">
                  <a:extLst>
                    <a:ext uri="{FF2B5EF4-FFF2-40B4-BE49-F238E27FC236}">
                      <a16:creationId xmlns:a16="http://schemas.microsoft.com/office/drawing/2014/main" id="{DD812B55-5DD8-7044-BCDE-FA9B32E52A11}"/>
                    </a:ext>
                  </a:extLst>
                </p:cNvPr>
                <p:cNvCxnSpPr>
                  <a:cxnSpLocks noChangeAspect="1"/>
                  <a:stCxn id="227" idx="2"/>
                  <a:endCxn id="220" idx="5"/>
                </p:cNvCxnSpPr>
                <p:nvPr/>
              </p:nvCxnSpPr>
              <p:spPr>
                <a:xfrm flipH="1">
                  <a:off x="3451657" y="5364356"/>
                  <a:ext cx="327230" cy="418979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7F7F7F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C7DEC1E6-6249-684D-950C-2848D1FD9390}"/>
                  </a:ext>
                </a:extLst>
              </p:cNvPr>
              <p:cNvGrpSpPr/>
              <p:nvPr/>
            </p:nvGrpSpPr>
            <p:grpSpPr>
              <a:xfrm>
                <a:off x="7208927" y="4714899"/>
                <a:ext cx="400986" cy="650699"/>
                <a:chOff x="4539171" y="4503772"/>
                <a:chExt cx="913835" cy="1482922"/>
              </a:xfrm>
            </p:grpSpPr>
            <p:sp>
              <p:nvSpPr>
                <p:cNvPr id="210" name="Oval 209">
                  <a:extLst>
                    <a:ext uri="{FF2B5EF4-FFF2-40B4-BE49-F238E27FC236}">
                      <a16:creationId xmlns:a16="http://schemas.microsoft.com/office/drawing/2014/main" id="{158E613D-25EE-EF4B-B09E-67414C04806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4914704" y="5748444"/>
                  <a:ext cx="238250" cy="238250"/>
                </a:xfrm>
                <a:prstGeom prst="ellipse">
                  <a:avLst/>
                </a:prstGeom>
                <a:solidFill>
                  <a:srgbClr val="8D3C1E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4AA9EA45-5DD8-944C-95A4-D5B8E3F72F6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4539171" y="5126105"/>
                  <a:ext cx="238250" cy="238250"/>
                </a:xfrm>
                <a:prstGeom prst="ellipse">
                  <a:avLst/>
                </a:prstGeom>
                <a:solidFill>
                  <a:srgbClr val="8D3C1E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8DB98E4A-F240-F947-8516-B0ADDD7FEDB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4914704" y="4503772"/>
                  <a:ext cx="238250" cy="238250"/>
                </a:xfrm>
                <a:prstGeom prst="ellipse">
                  <a:avLst/>
                </a:prstGeom>
                <a:noFill/>
                <a:ln w="28575">
                  <a:solidFill>
                    <a:srgbClr val="8D3C1E"/>
                  </a:solidFill>
                  <a:prstDash val="sys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11EE8A60-EC30-1841-B17A-1440A0198A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4773071" y="5126107"/>
                  <a:ext cx="238250" cy="238250"/>
                </a:xfrm>
                <a:prstGeom prst="ellipse">
                  <a:avLst/>
                </a:prstGeom>
                <a:solidFill>
                  <a:srgbClr val="8D3C1E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FA987BA2-CB4B-894D-A01E-8440899E3FC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5214756" y="5126106"/>
                  <a:ext cx="238250" cy="238250"/>
                </a:xfrm>
                <a:prstGeom prst="ellipse">
                  <a:avLst/>
                </a:prstGeom>
                <a:solidFill>
                  <a:srgbClr val="8D3C1E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15" name="Straight Arrow Connector 214">
                  <a:extLst>
                    <a:ext uri="{FF2B5EF4-FFF2-40B4-BE49-F238E27FC236}">
                      <a16:creationId xmlns:a16="http://schemas.microsoft.com/office/drawing/2014/main" id="{6DE657E0-0309-C849-8FB2-52728D541B53}"/>
                    </a:ext>
                  </a:extLst>
                </p:cNvPr>
                <p:cNvCxnSpPr>
                  <a:cxnSpLocks noChangeAspect="1"/>
                  <a:stCxn id="212" idx="3"/>
                  <a:endCxn id="214" idx="6"/>
                </p:cNvCxnSpPr>
                <p:nvPr/>
              </p:nvCxnSpPr>
              <p:spPr>
                <a:xfrm>
                  <a:off x="5118062" y="4707130"/>
                  <a:ext cx="215819" cy="418976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6" name="Straight Arrow Connector 215">
                  <a:extLst>
                    <a:ext uri="{FF2B5EF4-FFF2-40B4-BE49-F238E27FC236}">
                      <a16:creationId xmlns:a16="http://schemas.microsoft.com/office/drawing/2014/main" id="{6A0CFE76-A94F-644D-8A26-99052B1E1256}"/>
                    </a:ext>
                  </a:extLst>
                </p:cNvPr>
                <p:cNvCxnSpPr>
                  <a:cxnSpLocks noChangeAspect="1"/>
                  <a:stCxn id="214" idx="2"/>
                  <a:endCxn id="210" idx="5"/>
                </p:cNvCxnSpPr>
                <p:nvPr/>
              </p:nvCxnSpPr>
              <p:spPr>
                <a:xfrm flipH="1">
                  <a:off x="5118062" y="5364356"/>
                  <a:ext cx="215819" cy="418979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7D2CB138-84D2-364E-8A26-F4B9E53E8FE7}"/>
                    </a:ext>
                  </a:extLst>
                </p:cNvPr>
                <p:cNvSpPr/>
                <p:nvPr/>
              </p:nvSpPr>
              <p:spPr>
                <a:xfrm>
                  <a:off x="4539171" y="4992538"/>
                  <a:ext cx="463883" cy="463883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8D3C1E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18" name="Straight Arrow Connector 217">
                  <a:extLst>
                    <a:ext uri="{FF2B5EF4-FFF2-40B4-BE49-F238E27FC236}">
                      <a16:creationId xmlns:a16="http://schemas.microsoft.com/office/drawing/2014/main" id="{28772112-5FC4-A348-A7B8-1EDCCFE43958}"/>
                    </a:ext>
                  </a:extLst>
                </p:cNvPr>
                <p:cNvCxnSpPr>
                  <a:cxnSpLocks noChangeAspect="1"/>
                  <a:stCxn id="217" idx="0"/>
                  <a:endCxn id="212" idx="1"/>
                </p:cNvCxnSpPr>
                <p:nvPr/>
              </p:nvCxnSpPr>
              <p:spPr>
                <a:xfrm flipV="1">
                  <a:off x="4771113" y="4707131"/>
                  <a:ext cx="178482" cy="285407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9" name="Straight Arrow Connector 218">
                  <a:extLst>
                    <a:ext uri="{FF2B5EF4-FFF2-40B4-BE49-F238E27FC236}">
                      <a16:creationId xmlns:a16="http://schemas.microsoft.com/office/drawing/2014/main" id="{FB297E64-2190-C342-9C8C-744C64534085}"/>
                    </a:ext>
                  </a:extLst>
                </p:cNvPr>
                <p:cNvCxnSpPr>
                  <a:cxnSpLocks noChangeAspect="1"/>
                  <a:stCxn id="210" idx="7"/>
                  <a:endCxn id="217" idx="4"/>
                </p:cNvCxnSpPr>
                <p:nvPr/>
              </p:nvCxnSpPr>
              <p:spPr>
                <a:xfrm flipH="1" flipV="1">
                  <a:off x="4771113" y="5456421"/>
                  <a:ext cx="178482" cy="326914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09" name="Right Arrow 208">
                <a:extLst>
                  <a:ext uri="{FF2B5EF4-FFF2-40B4-BE49-F238E27FC236}">
                    <a16:creationId xmlns:a16="http://schemas.microsoft.com/office/drawing/2014/main" id="{55BB8232-EF39-4F4A-8A3C-521AD27C53CA}"/>
                  </a:ext>
                </a:extLst>
              </p:cNvPr>
              <p:cNvSpPr/>
              <p:nvPr/>
            </p:nvSpPr>
            <p:spPr>
              <a:xfrm>
                <a:off x="6761096" y="4909677"/>
                <a:ext cx="363356" cy="222927"/>
              </a:xfrm>
              <a:prstGeom prst="rightArrow">
                <a:avLst/>
              </a:prstGeom>
              <a:gradFill rotWithShape="1">
                <a:gsLst>
                  <a:gs pos="0">
                    <a:srgbClr val="8D3C1E">
                      <a:shade val="70000"/>
                      <a:satMod val="150000"/>
                    </a:srgbClr>
                  </a:gs>
                  <a:gs pos="34000">
                    <a:srgbClr val="8D3C1E">
                      <a:shade val="70000"/>
                      <a:satMod val="140000"/>
                    </a:srgbClr>
                  </a:gs>
                  <a:gs pos="70000">
                    <a:srgbClr val="8D3C1E">
                      <a:tint val="100000"/>
                      <a:shade val="90000"/>
                      <a:satMod val="140000"/>
                    </a:srgbClr>
                  </a:gs>
                  <a:gs pos="100000">
                    <a:srgbClr val="8D3C1E">
                      <a:tint val="100000"/>
                      <a:shade val="100000"/>
                      <a:satMod val="100000"/>
                    </a:srgb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rgbClr val="8D3C1E"/>
                </a:solidFill>
                <a:prstDash val="solid"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A6E8F861-42D2-6640-B857-6791A725D912}"/>
                </a:ext>
              </a:extLst>
            </p:cNvPr>
            <p:cNvSpPr txBox="1"/>
            <p:nvPr/>
          </p:nvSpPr>
          <p:spPr>
            <a:xfrm>
              <a:off x="8284229" y="1948654"/>
              <a:ext cx="3675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Verified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Substitutions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C93444E0-1E07-1443-ABA0-775CA1FE2760}"/>
                </a:ext>
              </a:extLst>
            </p:cNvPr>
            <p:cNvSpPr/>
            <p:nvPr/>
          </p:nvSpPr>
          <p:spPr>
            <a:xfrm>
              <a:off x="9803557" y="1210236"/>
              <a:ext cx="69762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 w="0"/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741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0" animBg="1"/>
      <p:bldP spid="418" grpId="0" animBg="1"/>
      <p:bldP spid="465" grpId="0"/>
      <p:bldP spid="467" grpId="0" animBg="1"/>
      <p:bldP spid="540" grpId="0"/>
      <p:bldP spid="544" grpId="0"/>
      <p:bldP spid="556" grpId="0" animBg="1"/>
      <p:bldP spid="656" grpId="0" animBg="1"/>
      <p:bldP spid="178" grpId="0" animBg="1"/>
      <p:bldP spid="18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1D35E-5AB1-EA46-B9BF-80C3A4149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Inference Performance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385E8C-B5E7-E546-846A-8B6355B63D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591593"/>
              </p:ext>
            </p:extLst>
          </p:nvPr>
        </p:nvGraphicFramePr>
        <p:xfrm>
          <a:off x="838200" y="1231660"/>
          <a:ext cx="10515600" cy="460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EED809D-04E6-174D-8EFD-E4976614CEF1}"/>
              </a:ext>
            </a:extLst>
          </p:cNvPr>
          <p:cNvSpPr txBox="1"/>
          <p:nvPr/>
        </p:nvSpPr>
        <p:spPr>
          <a:xfrm>
            <a:off x="2390252" y="409702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1.0x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D4A68B-B58D-AC47-88C1-1119943B25B7}"/>
              </a:ext>
            </a:extLst>
          </p:cNvPr>
          <p:cNvSpPr txBox="1"/>
          <p:nvPr/>
        </p:nvSpPr>
        <p:spPr>
          <a:xfrm>
            <a:off x="4370071" y="393037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1.3x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DF5F1C-F72F-1F41-AABF-87C31E9DED07}"/>
              </a:ext>
            </a:extLst>
          </p:cNvPr>
          <p:cNvSpPr txBox="1"/>
          <p:nvPr/>
        </p:nvSpPr>
        <p:spPr>
          <a:xfrm>
            <a:off x="6315710" y="253110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2.9x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E1B8D4-C705-FB44-A4DE-F6AFFFE9B624}"/>
              </a:ext>
            </a:extLst>
          </p:cNvPr>
          <p:cNvSpPr txBox="1"/>
          <p:nvPr/>
        </p:nvSpPr>
        <p:spPr>
          <a:xfrm>
            <a:off x="8315960" y="354865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1.5x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73D75F-AE1F-F342-B71B-1DA04E337F8E}"/>
              </a:ext>
            </a:extLst>
          </p:cNvPr>
          <p:cNvSpPr txBox="1"/>
          <p:nvPr/>
        </p:nvSpPr>
        <p:spPr>
          <a:xfrm>
            <a:off x="10313670" y="37276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1.4x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E0B3CBD-758D-BB48-B473-B70AB1D48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C3EE-4F2C-A94E-8229-ED6243AB2912}" type="slidenum">
              <a:rPr lang="en-US" smtClean="0"/>
              <a:t>29</a:t>
            </a:fld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724D6EF-58B2-FD48-A737-46E09B698CBA}"/>
              </a:ext>
            </a:extLst>
          </p:cNvPr>
          <p:cNvSpPr/>
          <p:nvPr/>
        </p:nvSpPr>
        <p:spPr>
          <a:xfrm>
            <a:off x="1371600" y="2114550"/>
            <a:ext cx="1840230" cy="3793173"/>
          </a:xfrm>
          <a:prstGeom prst="roundRect">
            <a:avLst/>
          </a:prstGeom>
          <a:noFill/>
          <a:ln w="571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3DE152F-A9DA-1C42-9BB0-145C77B0378D}"/>
              </a:ext>
            </a:extLst>
          </p:cNvPr>
          <p:cNvSpPr/>
          <p:nvPr/>
        </p:nvSpPr>
        <p:spPr>
          <a:xfrm>
            <a:off x="3385820" y="2114550"/>
            <a:ext cx="7792720" cy="3793173"/>
          </a:xfrm>
          <a:prstGeom prst="roundRect">
            <a:avLst>
              <a:gd name="adj" fmla="val 7024"/>
            </a:avLst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0" name="Rectangular Callout 19">
            <a:extLst>
              <a:ext uri="{FF2B5EF4-FFF2-40B4-BE49-F238E27FC236}">
                <a16:creationId xmlns:a16="http://schemas.microsoft.com/office/drawing/2014/main" id="{165F1A25-0708-FE4A-906B-63EB0F3E02CA}"/>
              </a:ext>
            </a:extLst>
          </p:cNvPr>
          <p:cNvSpPr/>
          <p:nvPr/>
        </p:nvSpPr>
        <p:spPr>
          <a:xfrm>
            <a:off x="8315960" y="221616"/>
            <a:ext cx="3666803" cy="969404"/>
          </a:xfrm>
          <a:prstGeom prst="wedgeRectCallout">
            <a:avLst>
              <a:gd name="adj1" fmla="val -38449"/>
              <a:gd name="adj2" fmla="val 11278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Use ~500 automatically generated substitutions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2582CF-A1A7-3C4E-9095-66BAD030E429}"/>
              </a:ext>
            </a:extLst>
          </p:cNvPr>
          <p:cNvSpPr txBox="1"/>
          <p:nvPr/>
        </p:nvSpPr>
        <p:spPr>
          <a:xfrm>
            <a:off x="728891" y="6070352"/>
            <a:ext cx="3125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Competitive with SOTA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ADD8B4-E35C-4A48-911F-5839F265FB50}"/>
              </a:ext>
            </a:extLst>
          </p:cNvPr>
          <p:cNvSpPr txBox="1"/>
          <p:nvPr/>
        </p:nvSpPr>
        <p:spPr>
          <a:xfrm>
            <a:off x="3385821" y="6070352"/>
            <a:ext cx="7792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Outperform SOTA on unconventional DNNs</a:t>
            </a:r>
          </a:p>
        </p:txBody>
      </p:sp>
    </p:spTree>
    <p:extLst>
      <p:ext uri="{BB962C8B-B14F-4D97-AF65-F5344CB8AC3E}">
        <p14:creationId xmlns:p14="http://schemas.microsoft.com/office/powerpoint/2010/main" val="5733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E3E04-E239-F042-AD48-17E602E97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Deployment is Challenging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F9396-940B-B345-8774-A6CD31B61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C3EE-4F2C-A94E-8229-ED6243AB2912}" type="slidenum">
              <a:rPr lang="en-US" smtClean="0"/>
              <a:t>3</a:t>
            </a:fld>
            <a:endParaRPr lang="en-US" dirty="0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7BD26BB4-60C1-254E-ADCB-2F13C949D800}"/>
              </a:ext>
            </a:extLst>
          </p:cNvPr>
          <p:cNvSpPr/>
          <p:nvPr/>
        </p:nvSpPr>
        <p:spPr>
          <a:xfrm>
            <a:off x="4763911" y="3118798"/>
            <a:ext cx="2276162" cy="109982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034248-5FE3-D84A-BE02-B9F5CC5F0F67}"/>
              </a:ext>
            </a:extLst>
          </p:cNvPr>
          <p:cNvGrpSpPr/>
          <p:nvPr/>
        </p:nvGrpSpPr>
        <p:grpSpPr>
          <a:xfrm>
            <a:off x="483581" y="1378991"/>
            <a:ext cx="4309416" cy="5228282"/>
            <a:chOff x="483581" y="1378991"/>
            <a:chExt cx="4309416" cy="522828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25A8DDB-1225-4E48-BD1A-966239A33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500" y="2264385"/>
              <a:ext cx="3865579" cy="113785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45D7224-0606-3145-BF2C-37FDFAFE8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066" y="3387623"/>
              <a:ext cx="3678844" cy="1372669"/>
            </a:xfrm>
            <a:prstGeom prst="rect">
              <a:avLst/>
            </a:prstGeom>
          </p:spPr>
        </p:pic>
        <p:pic>
          <p:nvPicPr>
            <p:cNvPr id="26" name="Picture 25" descr="google-nmt-lstm.png">
              <a:extLst>
                <a:ext uri="{FF2B5EF4-FFF2-40B4-BE49-F238E27FC236}">
                  <a16:creationId xmlns:a16="http://schemas.microsoft.com/office/drawing/2014/main" id="{BBB3E750-FE2E-2D40-B24E-E85D6F60F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00" y="4745726"/>
              <a:ext cx="3803618" cy="1861547"/>
            </a:xfrm>
            <a:prstGeom prst="rect">
              <a:avLst/>
            </a:prstGeom>
          </p:spPr>
        </p:pic>
        <p:sp>
          <p:nvSpPr>
            <p:cNvPr id="36" name="Content Placeholder 14">
              <a:extLst>
                <a:ext uri="{FF2B5EF4-FFF2-40B4-BE49-F238E27FC236}">
                  <a16:creationId xmlns:a16="http://schemas.microsoft.com/office/drawing/2014/main" id="{C29A93D2-8AD5-564C-8F7E-28B0437FA150}"/>
                </a:ext>
              </a:extLst>
            </p:cNvPr>
            <p:cNvSpPr txBox="1">
              <a:spLocks/>
            </p:cNvSpPr>
            <p:nvPr/>
          </p:nvSpPr>
          <p:spPr>
            <a:xfrm>
              <a:off x="483581" y="1378991"/>
              <a:ext cx="4309416" cy="5012056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Diverse and Complex </a:t>
              </a:r>
            </a:p>
            <a:p>
              <a:pPr algn="ctr"/>
              <a:r>
                <a:rPr lang="en-US" sz="2400" dirty="0"/>
                <a:t>DNN Models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F4C04F2-23F6-0348-87E6-23B7C47ED747}"/>
              </a:ext>
            </a:extLst>
          </p:cNvPr>
          <p:cNvGrpSpPr/>
          <p:nvPr/>
        </p:nvGrpSpPr>
        <p:grpSpPr>
          <a:xfrm>
            <a:off x="6728930" y="1306466"/>
            <a:ext cx="5214394" cy="5032227"/>
            <a:chOff x="6728930" y="1306466"/>
            <a:chExt cx="5214394" cy="503222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AAA841C-6DFD-8A46-B14D-B55ED76DB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33468" y="4218627"/>
              <a:ext cx="4233702" cy="2120066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35" name="Content Placeholder 14">
              <a:extLst>
                <a:ext uri="{FF2B5EF4-FFF2-40B4-BE49-F238E27FC236}">
                  <a16:creationId xmlns:a16="http://schemas.microsoft.com/office/drawing/2014/main" id="{D05F17E9-8D50-C54C-AFC7-8C04DD87CE1B}"/>
                </a:ext>
              </a:extLst>
            </p:cNvPr>
            <p:cNvSpPr txBox="1">
              <a:spLocks/>
            </p:cNvSpPr>
            <p:nvPr/>
          </p:nvSpPr>
          <p:spPr>
            <a:xfrm>
              <a:off x="6728930" y="1306466"/>
              <a:ext cx="5214394" cy="843580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Distributed Heterogenous</a:t>
              </a:r>
            </a:p>
            <a:p>
              <a:pPr algn="ctr"/>
              <a:r>
                <a:rPr lang="en-US" sz="2400" dirty="0"/>
                <a:t> Hardware Platforms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4D4342C-14E8-CD4C-AD7E-BB6EA1BF27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814" t="44424" r="5809" b="30193"/>
            <a:stretch/>
          </p:blipFill>
          <p:spPr>
            <a:xfrm>
              <a:off x="7217145" y="2480052"/>
              <a:ext cx="4421111" cy="706516"/>
            </a:xfrm>
            <a:prstGeom prst="rect">
              <a:avLst/>
            </a:prstGeom>
          </p:spPr>
        </p:pic>
      </p:grp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D7A9A26A-C707-CA40-9219-AEC20EE15796}"/>
              </a:ext>
            </a:extLst>
          </p:cNvPr>
          <p:cNvSpPr/>
          <p:nvPr/>
        </p:nvSpPr>
        <p:spPr>
          <a:xfrm>
            <a:off x="2341203" y="4701265"/>
            <a:ext cx="2940811" cy="1634945"/>
          </a:xfrm>
          <a:prstGeom prst="wedgeRoundRectCallout">
            <a:avLst>
              <a:gd name="adj1" fmla="val 47734"/>
              <a:gd name="adj2" fmla="val -91857"/>
              <a:gd name="adj3" fmla="val 16667"/>
            </a:avLst>
          </a:prstGeom>
          <a:solidFill>
            <a:srgbClr val="8E280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operators to execute?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F6129E6E-DDA2-D34B-AF61-C61EB5738735}"/>
              </a:ext>
            </a:extLst>
          </p:cNvPr>
          <p:cNvSpPr/>
          <p:nvPr/>
        </p:nvSpPr>
        <p:spPr>
          <a:xfrm>
            <a:off x="6392448" y="4703748"/>
            <a:ext cx="2940811" cy="1634945"/>
          </a:xfrm>
          <a:prstGeom prst="wedgeRoundRectCallout">
            <a:avLst>
              <a:gd name="adj1" fmla="val -37643"/>
              <a:gd name="adj2" fmla="val -90904"/>
              <a:gd name="adj3" fmla="val 16667"/>
            </a:avLst>
          </a:prstGeom>
          <a:solidFill>
            <a:srgbClr val="8E280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to distribute these operators?</a:t>
            </a:r>
          </a:p>
        </p:txBody>
      </p:sp>
    </p:spTree>
    <p:extLst>
      <p:ext uri="{BB962C8B-B14F-4D97-AF65-F5344CB8AC3E}">
        <p14:creationId xmlns:p14="http://schemas.microsoft.com/office/powerpoint/2010/main" val="366361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0C233-1A84-F040-AA38-2827590D6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A93A3-E242-8745-8256-95A72622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C3EE-4F2C-A94E-8229-ED6243AB291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0E58BC-EB11-204B-BC44-1B9D0B97C2B3}"/>
              </a:ext>
            </a:extLst>
          </p:cNvPr>
          <p:cNvSpPr txBox="1">
            <a:spLocks/>
          </p:cNvSpPr>
          <p:nvPr/>
        </p:nvSpPr>
        <p:spPr>
          <a:xfrm>
            <a:off x="838200" y="1567312"/>
            <a:ext cx="10515600" cy="969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8B15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Can we design better</a:t>
            </a:r>
            <a:r>
              <a:rPr lang="en-US" b="1" dirty="0">
                <a:solidFill>
                  <a:srgbClr val="C00000"/>
                </a:solidFill>
              </a:rPr>
              <a:t> search space</a:t>
            </a:r>
            <a:r>
              <a:rPr lang="en-US" dirty="0">
                <a:solidFill>
                  <a:schemeClr val="tx1"/>
                </a:solidFill>
              </a:rPr>
              <a:t> for parallelization and graph optimizations?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60F579-5231-D64A-AF30-2907A1DA9031}"/>
              </a:ext>
            </a:extLst>
          </p:cNvPr>
          <p:cNvSpPr txBox="1">
            <a:spLocks/>
          </p:cNvSpPr>
          <p:nvPr/>
        </p:nvSpPr>
        <p:spPr>
          <a:xfrm>
            <a:off x="838200" y="3060688"/>
            <a:ext cx="10515600" cy="969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8B15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Can we find more efficient </a:t>
            </a:r>
            <a:r>
              <a:rPr lang="en-US" b="1" dirty="0">
                <a:solidFill>
                  <a:srgbClr val="C00000"/>
                </a:solidFill>
              </a:rPr>
              <a:t>search algorithms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D4E856-ACB7-D040-AA6A-72397AD1508A}"/>
              </a:ext>
            </a:extLst>
          </p:cNvPr>
          <p:cNvSpPr txBox="1">
            <a:spLocks/>
          </p:cNvSpPr>
          <p:nvPr/>
        </p:nvSpPr>
        <p:spPr>
          <a:xfrm>
            <a:off x="838200" y="4776781"/>
            <a:ext cx="11083290" cy="969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8B15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Can we use search-based optimizations in </a:t>
            </a:r>
            <a:r>
              <a:rPr lang="en-US" b="1" dirty="0">
                <a:solidFill>
                  <a:srgbClr val="C00000"/>
                </a:solidFill>
              </a:rPr>
              <a:t>other domains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59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47B98DB-8378-1E48-874B-3D0928E3C699}"/>
              </a:ext>
            </a:extLst>
          </p:cNvPr>
          <p:cNvSpPr/>
          <p:nvPr/>
        </p:nvSpPr>
        <p:spPr>
          <a:xfrm>
            <a:off x="636192" y="1933221"/>
            <a:ext cx="3121449" cy="1001215"/>
          </a:xfrm>
          <a:prstGeom prst="roundRect">
            <a:avLst/>
          </a:prstGeom>
          <a:gradFill rotWithShape="1">
            <a:gsLst>
              <a:gs pos="0">
                <a:srgbClr val="8D3C1E">
                  <a:shade val="70000"/>
                  <a:satMod val="150000"/>
                </a:srgbClr>
              </a:gs>
              <a:gs pos="34000">
                <a:srgbClr val="8D3C1E">
                  <a:shade val="70000"/>
                  <a:satMod val="140000"/>
                </a:srgbClr>
              </a:gs>
              <a:gs pos="70000">
                <a:srgbClr val="8D3C1E">
                  <a:tint val="100000"/>
                  <a:shade val="90000"/>
                  <a:satMod val="140000"/>
                </a:srgbClr>
              </a:gs>
              <a:gs pos="100000">
                <a:srgbClr val="8D3C1E">
                  <a:tint val="100000"/>
                  <a:shade val="100000"/>
                  <a:satMod val="10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search space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of possible strategies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7B5AB1-AAD2-194C-AE42-9D29C73D92AB}"/>
              </a:ext>
            </a:extLst>
          </p:cNvPr>
          <p:cNvSpPr txBox="1"/>
          <p:nvPr/>
        </p:nvSpPr>
        <p:spPr>
          <a:xfrm>
            <a:off x="7701" y="4669353"/>
            <a:ext cx="628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400" b="1" dirty="0">
                <a:solidFill>
                  <a:srgbClr val="8D3C1E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38683D-40B0-DC46-9BD1-97D081B811F1}"/>
              </a:ext>
            </a:extLst>
          </p:cNvPr>
          <p:cNvSpPr txBox="1"/>
          <p:nvPr/>
        </p:nvSpPr>
        <p:spPr>
          <a:xfrm>
            <a:off x="7701" y="3314681"/>
            <a:ext cx="628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400" b="1" dirty="0">
                <a:solidFill>
                  <a:srgbClr val="8D3C1E"/>
                </a:solidFill>
              </a:rPr>
              <a:t>+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BE64783-9CA9-2E47-BD42-A6FC17E470FF}"/>
              </a:ext>
            </a:extLst>
          </p:cNvPr>
          <p:cNvSpPr/>
          <p:nvPr/>
        </p:nvSpPr>
        <p:spPr>
          <a:xfrm>
            <a:off x="636193" y="3203720"/>
            <a:ext cx="3121449" cy="1001215"/>
          </a:xfrm>
          <a:prstGeom prst="roundRect">
            <a:avLst/>
          </a:prstGeom>
          <a:gradFill rotWithShape="1">
            <a:gsLst>
              <a:gs pos="0">
                <a:srgbClr val="8D3C1E">
                  <a:shade val="70000"/>
                  <a:satMod val="150000"/>
                </a:srgbClr>
              </a:gs>
              <a:gs pos="34000">
                <a:srgbClr val="8D3C1E">
                  <a:shade val="70000"/>
                  <a:satMod val="140000"/>
                </a:srgbClr>
              </a:gs>
              <a:gs pos="70000">
                <a:srgbClr val="8D3C1E">
                  <a:tint val="100000"/>
                  <a:shade val="90000"/>
                  <a:satMod val="140000"/>
                </a:srgbClr>
              </a:gs>
              <a:gs pos="100000">
                <a:srgbClr val="8D3C1E">
                  <a:tint val="100000"/>
                  <a:shade val="100000"/>
                  <a:satMod val="10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cost model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and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search algorithm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682A4E6-CA76-2B4C-9139-226A496FAE98}"/>
              </a:ext>
            </a:extLst>
          </p:cNvPr>
          <p:cNvSpPr txBox="1"/>
          <p:nvPr/>
        </p:nvSpPr>
        <p:spPr>
          <a:xfrm>
            <a:off x="4483609" y="1206533"/>
            <a:ext cx="3709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Parallelization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DA49B0CB-B62E-B947-BC39-3F1EB07098C5}"/>
              </a:ext>
            </a:extLst>
          </p:cNvPr>
          <p:cNvSpPr/>
          <p:nvPr/>
        </p:nvSpPr>
        <p:spPr>
          <a:xfrm rot="16200000">
            <a:off x="4672946" y="-153315"/>
            <a:ext cx="1000298" cy="15733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383E60D-2113-6544-B8F1-A75C563F9AB1}"/>
              </a:ext>
            </a:extLst>
          </p:cNvPr>
          <p:cNvGrpSpPr/>
          <p:nvPr/>
        </p:nvGrpSpPr>
        <p:grpSpPr>
          <a:xfrm rot="5400000">
            <a:off x="4755250" y="-113447"/>
            <a:ext cx="700514" cy="1278252"/>
            <a:chOff x="7819900" y="2300645"/>
            <a:chExt cx="796305" cy="1453046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11C4B53-57E0-8941-8144-EC232B2CB32E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111574" y="3568643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306A11F-B396-CE43-8953-D0E7CCA32C91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7819900" y="3085275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A666455-B6AD-DB4C-B272-953229E92EB6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000664" y="3085276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CD6E9FF-976E-634A-90B8-6E5F4098C041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431157" y="3085276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AECA46B-96AE-6E4C-A131-052854C5115A}"/>
                </a:ext>
              </a:extLst>
            </p:cNvPr>
            <p:cNvCxnSpPr>
              <a:cxnSpLocks noChangeAspect="1"/>
              <a:stCxn id="89" idx="2"/>
              <a:endCxn id="85" idx="5"/>
            </p:cNvCxnSpPr>
            <p:nvPr/>
          </p:nvCxnSpPr>
          <p:spPr>
            <a:xfrm flipH="1">
              <a:off x="8269523" y="3270324"/>
              <a:ext cx="254158" cy="325419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2A058E3-6F62-2744-9E82-AA876F69D4B7}"/>
                </a:ext>
              </a:extLst>
            </p:cNvPr>
            <p:cNvSpPr/>
            <p:nvPr/>
          </p:nvSpPr>
          <p:spPr>
            <a:xfrm>
              <a:off x="7819900" y="2981534"/>
              <a:ext cx="360296" cy="360297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BC5FE34F-7CDB-1A42-B3D2-61DF31A95C6D}"/>
                </a:ext>
              </a:extLst>
            </p:cNvPr>
            <p:cNvCxnSpPr>
              <a:cxnSpLocks noChangeAspect="1"/>
              <a:stCxn id="91" idx="0"/>
              <a:endCxn id="97" idx="4"/>
            </p:cNvCxnSpPr>
            <p:nvPr/>
          </p:nvCxnSpPr>
          <p:spPr>
            <a:xfrm flipV="1">
              <a:off x="8000048" y="2693035"/>
              <a:ext cx="224998" cy="288498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4CDA4661-B465-2B4F-8DBA-73E972BBB75D}"/>
                </a:ext>
              </a:extLst>
            </p:cNvPr>
            <p:cNvCxnSpPr>
              <a:cxnSpLocks noChangeAspect="1"/>
              <a:stCxn id="85" idx="7"/>
              <a:endCxn id="91" idx="4"/>
            </p:cNvCxnSpPr>
            <p:nvPr/>
          </p:nvCxnSpPr>
          <p:spPr>
            <a:xfrm flipH="1" flipV="1">
              <a:off x="8000048" y="3341829"/>
              <a:ext cx="138626" cy="253912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068B8DC-FE28-F844-8716-EBF2FCD57FC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138571" y="2512893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35485A91-D81C-9044-95E2-3EDE61B503B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041719" y="2359774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2EADBCB-7A88-144F-A40E-7A36D3357A9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227912" y="2359774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C2603ED3-FA5D-BD4A-96E3-CCEDD6F78DD0}"/>
                </a:ext>
              </a:extLst>
            </p:cNvPr>
            <p:cNvSpPr/>
            <p:nvPr/>
          </p:nvSpPr>
          <p:spPr>
            <a:xfrm>
              <a:off x="8028851" y="2300645"/>
              <a:ext cx="392391" cy="392391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BE69F958-D5F0-204A-A7E7-F30D9610D3DD}"/>
                </a:ext>
              </a:extLst>
            </p:cNvPr>
            <p:cNvCxnSpPr>
              <a:cxnSpLocks noChangeAspect="1"/>
              <a:stCxn id="97" idx="4"/>
              <a:endCxn id="89" idx="6"/>
            </p:cNvCxnSpPr>
            <p:nvPr/>
          </p:nvCxnSpPr>
          <p:spPr>
            <a:xfrm>
              <a:off x="8225046" y="2693035"/>
              <a:ext cx="298635" cy="392240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8ECFF53A-30EE-2C40-8E86-6278C87CB189}"/>
              </a:ext>
            </a:extLst>
          </p:cNvPr>
          <p:cNvSpPr txBox="1"/>
          <p:nvPr/>
        </p:nvSpPr>
        <p:spPr>
          <a:xfrm>
            <a:off x="4386432" y="839057"/>
            <a:ext cx="1573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Device 1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57FA3E30-216C-564C-AC51-528E88C12D8B}"/>
              </a:ext>
            </a:extLst>
          </p:cNvPr>
          <p:cNvSpPr/>
          <p:nvPr/>
        </p:nvSpPr>
        <p:spPr>
          <a:xfrm rot="16200000">
            <a:off x="6906496" y="-138878"/>
            <a:ext cx="1000298" cy="15733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E8CF2BA-BD8E-0347-A6D2-F29E5068825E}"/>
              </a:ext>
            </a:extLst>
          </p:cNvPr>
          <p:cNvGrpSpPr/>
          <p:nvPr/>
        </p:nvGrpSpPr>
        <p:grpSpPr>
          <a:xfrm rot="5400000">
            <a:off x="6988800" y="-99010"/>
            <a:ext cx="700514" cy="1278252"/>
            <a:chOff x="7819900" y="2300645"/>
            <a:chExt cx="796305" cy="1453046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590F506-4B2C-034B-8444-90A571CF5AE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111574" y="3568643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50D4D05C-A1E7-144F-A043-EA285E2FF094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7819900" y="3085275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8E814FC-DDB8-034C-B6DD-FB97D618E18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000664" y="3085276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EAA69B5-133E-7040-99D8-ACC0E449CA7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431157" y="3085276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78D4E009-7756-FF40-A3D0-68295CB272DB}"/>
                </a:ext>
              </a:extLst>
            </p:cNvPr>
            <p:cNvCxnSpPr>
              <a:cxnSpLocks noChangeAspect="1"/>
              <a:stCxn id="107" idx="2"/>
              <a:endCxn id="103" idx="5"/>
            </p:cNvCxnSpPr>
            <p:nvPr/>
          </p:nvCxnSpPr>
          <p:spPr>
            <a:xfrm flipH="1">
              <a:off x="8269523" y="3270324"/>
              <a:ext cx="254158" cy="325419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067B8407-8140-9744-959D-11D7FFFE951F}"/>
                </a:ext>
              </a:extLst>
            </p:cNvPr>
            <p:cNvSpPr/>
            <p:nvPr/>
          </p:nvSpPr>
          <p:spPr>
            <a:xfrm>
              <a:off x="7819900" y="2981534"/>
              <a:ext cx="360296" cy="360297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A7FFD2F3-ECFF-0541-83BA-A50F8C5D03DE}"/>
                </a:ext>
              </a:extLst>
            </p:cNvPr>
            <p:cNvCxnSpPr>
              <a:cxnSpLocks noChangeAspect="1"/>
              <a:stCxn id="109" idx="0"/>
              <a:endCxn id="115" idx="4"/>
            </p:cNvCxnSpPr>
            <p:nvPr/>
          </p:nvCxnSpPr>
          <p:spPr>
            <a:xfrm flipV="1">
              <a:off x="8000048" y="2693035"/>
              <a:ext cx="224998" cy="288498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07F0BCE-4C7B-9945-B13B-78A4E4527896}"/>
                </a:ext>
              </a:extLst>
            </p:cNvPr>
            <p:cNvCxnSpPr>
              <a:cxnSpLocks noChangeAspect="1"/>
              <a:stCxn id="103" idx="7"/>
              <a:endCxn id="109" idx="4"/>
            </p:cNvCxnSpPr>
            <p:nvPr/>
          </p:nvCxnSpPr>
          <p:spPr>
            <a:xfrm flipH="1" flipV="1">
              <a:off x="8000048" y="3341829"/>
              <a:ext cx="138626" cy="253912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95FA7A5-CACF-944E-83C5-556264767CB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138571" y="2512893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08B447E0-C5A6-2F4E-95E6-ED1E2C35C2E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041719" y="2359774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1869B35B-AFC4-3548-B064-D0433EEF39A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227912" y="2359774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1F600CD0-F3C5-1C4A-BEE4-CCA48E884948}"/>
                </a:ext>
              </a:extLst>
            </p:cNvPr>
            <p:cNvSpPr/>
            <p:nvPr/>
          </p:nvSpPr>
          <p:spPr>
            <a:xfrm>
              <a:off x="8028851" y="2300645"/>
              <a:ext cx="392391" cy="392391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490B28DC-A4B4-BD4A-8556-75DE2146BD15}"/>
                </a:ext>
              </a:extLst>
            </p:cNvPr>
            <p:cNvCxnSpPr>
              <a:cxnSpLocks noChangeAspect="1"/>
              <a:stCxn id="115" idx="4"/>
              <a:endCxn id="107" idx="6"/>
            </p:cNvCxnSpPr>
            <p:nvPr/>
          </p:nvCxnSpPr>
          <p:spPr>
            <a:xfrm>
              <a:off x="8225046" y="2693035"/>
              <a:ext cx="298635" cy="392240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D5A66873-57D0-4147-B677-820605D8D4C6}"/>
              </a:ext>
            </a:extLst>
          </p:cNvPr>
          <p:cNvSpPr txBox="1"/>
          <p:nvPr/>
        </p:nvSpPr>
        <p:spPr>
          <a:xfrm>
            <a:off x="6619983" y="852031"/>
            <a:ext cx="1573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Device N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F8CE885-EBC8-454B-9FC6-77A3AD8B6C13}"/>
              </a:ext>
            </a:extLst>
          </p:cNvPr>
          <p:cNvSpPr/>
          <p:nvPr/>
        </p:nvSpPr>
        <p:spPr>
          <a:xfrm>
            <a:off x="5937112" y="189859"/>
            <a:ext cx="697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4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…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CA3FD8A-5D8C-9A4E-9E1F-23A37B0CD449}"/>
              </a:ext>
            </a:extLst>
          </p:cNvPr>
          <p:cNvSpPr txBox="1"/>
          <p:nvPr/>
        </p:nvSpPr>
        <p:spPr>
          <a:xfrm>
            <a:off x="8730970" y="1211624"/>
            <a:ext cx="2926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Graph Optimizations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24D2546-5F97-E942-8214-DCC9EDE03899}"/>
              </a:ext>
            </a:extLst>
          </p:cNvPr>
          <p:cNvGrpSpPr/>
          <p:nvPr/>
        </p:nvGrpSpPr>
        <p:grpSpPr>
          <a:xfrm rot="5400000">
            <a:off x="9783156" y="-207844"/>
            <a:ext cx="847622" cy="1959981"/>
            <a:chOff x="7819900" y="1912371"/>
            <a:chExt cx="796305" cy="1841320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2E065015-856D-F249-AAA4-F12A975A0AD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111574" y="3568643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EFA64C59-A0F2-B845-93A4-AD8131B7728C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7819900" y="3085275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070C8C50-3EA3-3F41-9B7E-9D2BE4BDF14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000664" y="3085276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AC359ED8-BEE2-394C-BF52-0219F053D2D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431157" y="3085276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BBA1A5D1-B66E-DA4D-B888-4C9021965AF3}"/>
                </a:ext>
              </a:extLst>
            </p:cNvPr>
            <p:cNvCxnSpPr>
              <a:cxnSpLocks noChangeAspect="1"/>
              <a:stCxn id="128" idx="2"/>
              <a:endCxn id="122" idx="5"/>
            </p:cNvCxnSpPr>
            <p:nvPr/>
          </p:nvCxnSpPr>
          <p:spPr>
            <a:xfrm flipH="1">
              <a:off x="8269523" y="3270324"/>
              <a:ext cx="254158" cy="325419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966F5374-CFB6-E140-A288-06DD82D1FC6A}"/>
                </a:ext>
              </a:extLst>
            </p:cNvPr>
            <p:cNvSpPr/>
            <p:nvPr/>
          </p:nvSpPr>
          <p:spPr>
            <a:xfrm>
              <a:off x="7819900" y="2981534"/>
              <a:ext cx="360296" cy="360297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696FDAD2-2B65-AE4D-A8E7-F4364D38B232}"/>
                </a:ext>
              </a:extLst>
            </p:cNvPr>
            <p:cNvCxnSpPr>
              <a:cxnSpLocks noChangeAspect="1"/>
              <a:stCxn id="131" idx="0"/>
              <a:endCxn id="138" idx="4"/>
            </p:cNvCxnSpPr>
            <p:nvPr/>
          </p:nvCxnSpPr>
          <p:spPr>
            <a:xfrm flipV="1">
              <a:off x="8000048" y="2693035"/>
              <a:ext cx="224998" cy="288498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09A6F05E-4AA1-D545-BE74-A3B364CD16C0}"/>
                </a:ext>
              </a:extLst>
            </p:cNvPr>
            <p:cNvCxnSpPr>
              <a:cxnSpLocks noChangeAspect="1"/>
              <a:stCxn id="122" idx="7"/>
              <a:endCxn id="131" idx="4"/>
            </p:cNvCxnSpPr>
            <p:nvPr/>
          </p:nvCxnSpPr>
          <p:spPr>
            <a:xfrm flipH="1" flipV="1">
              <a:off x="8000048" y="3341829"/>
              <a:ext cx="138626" cy="253912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58C58508-76CE-E548-B4D2-E79E5410326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138571" y="2512893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FA671612-5BFD-A647-A341-3103747EE87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041719" y="2359774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DFA21ED4-C3DD-A74F-94CB-93ED1886811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135388" y="1912371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5C243251-D6AF-EC42-B66B-1C25CC75B3A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227912" y="2359774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2CEBB56F-9EDD-764D-9B05-AB964C761147}"/>
                </a:ext>
              </a:extLst>
            </p:cNvPr>
            <p:cNvSpPr/>
            <p:nvPr/>
          </p:nvSpPr>
          <p:spPr>
            <a:xfrm>
              <a:off x="8028851" y="2300645"/>
              <a:ext cx="392391" cy="392391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EFE37875-B19B-1340-B4AB-D32584535E5E}"/>
                </a:ext>
              </a:extLst>
            </p:cNvPr>
            <p:cNvCxnSpPr>
              <a:cxnSpLocks noChangeAspect="1"/>
              <a:stCxn id="136" idx="2"/>
              <a:endCxn id="138" idx="0"/>
            </p:cNvCxnSpPr>
            <p:nvPr/>
          </p:nvCxnSpPr>
          <p:spPr>
            <a:xfrm flipH="1">
              <a:off x="8225046" y="2097419"/>
              <a:ext cx="2866" cy="203226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E431D785-EBD1-0842-BFAC-3B4E7F33E424}"/>
                </a:ext>
              </a:extLst>
            </p:cNvPr>
            <p:cNvCxnSpPr>
              <a:cxnSpLocks noChangeAspect="1"/>
              <a:stCxn id="138" idx="4"/>
              <a:endCxn id="128" idx="6"/>
            </p:cNvCxnSpPr>
            <p:nvPr/>
          </p:nvCxnSpPr>
          <p:spPr>
            <a:xfrm>
              <a:off x="8225046" y="2693035"/>
              <a:ext cx="298635" cy="392240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id="{044B7ABC-2411-C24A-AC3C-3216DBE5177D}"/>
              </a:ext>
            </a:extLst>
          </p:cNvPr>
          <p:cNvSpPr/>
          <p:nvPr/>
        </p:nvSpPr>
        <p:spPr>
          <a:xfrm>
            <a:off x="4717199" y="2020103"/>
            <a:ext cx="3150165" cy="827450"/>
          </a:xfrm>
          <a:prstGeom prst="roundRect">
            <a:avLst/>
          </a:prstGeom>
          <a:noFill/>
          <a:ln w="28575">
            <a:solidFill>
              <a:srgbClr val="661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The SOAP search space</a:t>
            </a: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id="{28381358-1FA2-3649-A765-011F283B3FE0}"/>
              </a:ext>
            </a:extLst>
          </p:cNvPr>
          <p:cNvSpPr/>
          <p:nvPr/>
        </p:nvSpPr>
        <p:spPr>
          <a:xfrm>
            <a:off x="8648678" y="2020103"/>
            <a:ext cx="3158410" cy="827450"/>
          </a:xfrm>
          <a:prstGeom prst="roundRect">
            <a:avLst/>
          </a:prstGeom>
          <a:noFill/>
          <a:ln w="28575">
            <a:solidFill>
              <a:srgbClr val="661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Auto-generated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graph substitutions</a:t>
            </a:r>
          </a:p>
        </p:txBody>
      </p:sp>
      <p:sp>
        <p:nvSpPr>
          <p:cNvPr id="143" name="Rounded Rectangle 142">
            <a:extLst>
              <a:ext uri="{FF2B5EF4-FFF2-40B4-BE49-F238E27FC236}">
                <a16:creationId xmlns:a16="http://schemas.microsoft.com/office/drawing/2014/main" id="{4CE950CD-57E7-A240-A9CC-031525B030FE}"/>
              </a:ext>
            </a:extLst>
          </p:cNvPr>
          <p:cNvSpPr/>
          <p:nvPr/>
        </p:nvSpPr>
        <p:spPr>
          <a:xfrm>
            <a:off x="4719070" y="3285676"/>
            <a:ext cx="3146421" cy="827450"/>
          </a:xfrm>
          <a:prstGeom prst="roundRect">
            <a:avLst/>
          </a:prstGeom>
          <a:noFill/>
          <a:ln w="28575">
            <a:solidFill>
              <a:srgbClr val="661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Markov Chain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Monte Carlo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3740DE6F-C022-4B47-ACD9-0CED88F9D5C5}"/>
              </a:ext>
            </a:extLst>
          </p:cNvPr>
          <p:cNvCxnSpPr>
            <a:cxnSpLocks/>
            <a:stCxn id="141" idx="2"/>
            <a:endCxn id="143" idx="0"/>
          </p:cNvCxnSpPr>
          <p:nvPr/>
        </p:nvCxnSpPr>
        <p:spPr>
          <a:xfrm flipH="1">
            <a:off x="6292281" y="2847553"/>
            <a:ext cx="1" cy="438123"/>
          </a:xfrm>
          <a:prstGeom prst="straightConnector1">
            <a:avLst/>
          </a:prstGeom>
          <a:ln w="38100">
            <a:solidFill>
              <a:srgbClr val="79221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id="{94AB6088-80B1-6D44-8198-21A05CD7409E}"/>
              </a:ext>
            </a:extLst>
          </p:cNvPr>
          <p:cNvSpPr/>
          <p:nvPr/>
        </p:nvSpPr>
        <p:spPr>
          <a:xfrm>
            <a:off x="4712714" y="4585180"/>
            <a:ext cx="3146421" cy="855948"/>
          </a:xfrm>
          <a:prstGeom prst="roundRect">
            <a:avLst/>
          </a:prstGeom>
          <a:noFill/>
          <a:ln w="28575">
            <a:solidFill>
              <a:srgbClr val="661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Fast parallelization strategies </a:t>
            </a: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5A56F254-6247-E343-A89F-E0D8B0E97622}"/>
              </a:ext>
            </a:extLst>
          </p:cNvPr>
          <p:cNvCxnSpPr>
            <a:cxnSpLocks/>
            <a:stCxn id="143" idx="2"/>
            <a:endCxn id="145" idx="0"/>
          </p:cNvCxnSpPr>
          <p:nvPr/>
        </p:nvCxnSpPr>
        <p:spPr>
          <a:xfrm flipH="1">
            <a:off x="6285925" y="4113126"/>
            <a:ext cx="6356" cy="472054"/>
          </a:xfrm>
          <a:prstGeom prst="straightConnector1">
            <a:avLst/>
          </a:prstGeom>
          <a:ln w="38100">
            <a:solidFill>
              <a:srgbClr val="79221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939B9A09-57E7-3D4B-BA58-4B3A1F84C659}"/>
              </a:ext>
            </a:extLst>
          </p:cNvPr>
          <p:cNvSpPr/>
          <p:nvPr/>
        </p:nvSpPr>
        <p:spPr>
          <a:xfrm>
            <a:off x="636191" y="4585180"/>
            <a:ext cx="3121449" cy="1001215"/>
          </a:xfrm>
          <a:prstGeom prst="roundRect">
            <a:avLst/>
          </a:prstGeom>
          <a:gradFill rotWithShape="1">
            <a:gsLst>
              <a:gs pos="0">
                <a:srgbClr val="8D3C1E">
                  <a:shade val="70000"/>
                  <a:satMod val="150000"/>
                </a:srgbClr>
              </a:gs>
              <a:gs pos="34000">
                <a:srgbClr val="8D3C1E">
                  <a:shade val="70000"/>
                  <a:satMod val="140000"/>
                </a:srgbClr>
              </a:gs>
              <a:gs pos="70000">
                <a:srgbClr val="8D3C1E">
                  <a:tint val="100000"/>
                  <a:shade val="90000"/>
                  <a:satMod val="140000"/>
                </a:srgbClr>
              </a:gs>
              <a:gs pos="100000">
                <a:srgbClr val="8D3C1E">
                  <a:tint val="100000"/>
                  <a:shade val="100000"/>
                  <a:satMod val="10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Optimized strategies</a:t>
            </a: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C2695658-7F3C-4347-85CE-DEF63BBEBEC1}"/>
              </a:ext>
            </a:extLst>
          </p:cNvPr>
          <p:cNvSpPr/>
          <p:nvPr/>
        </p:nvSpPr>
        <p:spPr>
          <a:xfrm>
            <a:off x="8648678" y="3262004"/>
            <a:ext cx="3158410" cy="827450"/>
          </a:xfrm>
          <a:prstGeom prst="roundRect">
            <a:avLst/>
          </a:prstGeom>
          <a:noFill/>
          <a:ln w="28575">
            <a:solidFill>
              <a:srgbClr val="661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Cost-based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backtracking search</a:t>
            </a:r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798FE8A3-20B7-7C4A-9312-C1A4EB2F2B9F}"/>
              </a:ext>
            </a:extLst>
          </p:cNvPr>
          <p:cNvCxnSpPr>
            <a:cxnSpLocks/>
            <a:stCxn id="142" idx="2"/>
            <a:endCxn id="148" idx="0"/>
          </p:cNvCxnSpPr>
          <p:nvPr/>
        </p:nvCxnSpPr>
        <p:spPr>
          <a:xfrm>
            <a:off x="10227883" y="2847553"/>
            <a:ext cx="0" cy="414451"/>
          </a:xfrm>
          <a:prstGeom prst="straightConnector1">
            <a:avLst/>
          </a:prstGeom>
          <a:ln w="38100">
            <a:solidFill>
              <a:srgbClr val="79221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ounded Rectangle 150">
            <a:extLst>
              <a:ext uri="{FF2B5EF4-FFF2-40B4-BE49-F238E27FC236}">
                <a16:creationId xmlns:a16="http://schemas.microsoft.com/office/drawing/2014/main" id="{A4FB5B80-9DE5-3C44-BC8C-A90B083557D6}"/>
              </a:ext>
            </a:extLst>
          </p:cNvPr>
          <p:cNvSpPr/>
          <p:nvPr/>
        </p:nvSpPr>
        <p:spPr>
          <a:xfrm>
            <a:off x="8648678" y="4572905"/>
            <a:ext cx="3158411" cy="855948"/>
          </a:xfrm>
          <a:prstGeom prst="roundRect">
            <a:avLst/>
          </a:prstGeom>
          <a:noFill/>
          <a:ln w="28575">
            <a:solidFill>
              <a:srgbClr val="661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Optimized computation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graphs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D94182C8-91DA-9F48-9101-64C6AD1E47B7}"/>
              </a:ext>
            </a:extLst>
          </p:cNvPr>
          <p:cNvCxnSpPr>
            <a:cxnSpLocks/>
            <a:stCxn id="148" idx="2"/>
            <a:endCxn id="151" idx="0"/>
          </p:cNvCxnSpPr>
          <p:nvPr/>
        </p:nvCxnSpPr>
        <p:spPr>
          <a:xfrm>
            <a:off x="10227883" y="4089454"/>
            <a:ext cx="1" cy="483451"/>
          </a:xfrm>
          <a:prstGeom prst="straightConnector1">
            <a:avLst/>
          </a:prstGeom>
          <a:ln w="38100">
            <a:solidFill>
              <a:srgbClr val="79221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itle 167">
            <a:extLst>
              <a:ext uri="{FF2B5EF4-FFF2-40B4-BE49-F238E27FC236}">
                <a16:creationId xmlns:a16="http://schemas.microsoft.com/office/drawing/2014/main" id="{072E3075-D005-CE4B-8443-D754BB6E3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7524AAB-4AA7-A941-AC7D-790AB79B6040}"/>
              </a:ext>
            </a:extLst>
          </p:cNvPr>
          <p:cNvSpPr/>
          <p:nvPr/>
        </p:nvSpPr>
        <p:spPr>
          <a:xfrm>
            <a:off x="2212635" y="6272851"/>
            <a:ext cx="5043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2"/>
              </a:rPr>
              <a:t>https://github.com/flexflow/FlexFlow</a:t>
            </a:r>
            <a:endParaRPr lang="en-US" sz="2400" dirty="0"/>
          </a:p>
        </p:txBody>
      </p:sp>
      <p:pic>
        <p:nvPicPr>
          <p:cNvPr id="70" name="Picture 69" descr="A picture containing gear, metalware&#10;&#10;Description automatically generated">
            <a:extLst>
              <a:ext uri="{FF2B5EF4-FFF2-40B4-BE49-F238E27FC236}">
                <a16:creationId xmlns:a16="http://schemas.microsoft.com/office/drawing/2014/main" id="{14021698-43D4-7B42-8074-9155F6364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3600" y="5702300"/>
            <a:ext cx="1168400" cy="1155700"/>
          </a:xfrm>
          <a:prstGeom prst="rect">
            <a:avLst/>
          </a:prstGeom>
        </p:spPr>
      </p:pic>
      <p:pic>
        <p:nvPicPr>
          <p:cNvPr id="71" name="Picture 70" descr="A close up of ware&#10;&#10;Description automatically generated">
            <a:extLst>
              <a:ext uri="{FF2B5EF4-FFF2-40B4-BE49-F238E27FC236}">
                <a16:creationId xmlns:a16="http://schemas.microsoft.com/office/drawing/2014/main" id="{2EE5FBD1-2E11-AA42-829F-80675A9BB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5200" y="5702300"/>
            <a:ext cx="11684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88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94D90-CF3D-8543-A0FE-8F0EEF491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0BBD7-65AB-C249-BA20-5184BC550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E9E96-99AB-0649-8E1C-596E0E0A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C3EE-4F2C-A94E-8229-ED6243AB291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7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4279E-53AD-4243-9F41-536C6DF7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9405"/>
          </a:xfrm>
        </p:spPr>
        <p:txBody>
          <a:bodyPr/>
          <a:lstStyle/>
          <a:p>
            <a:r>
              <a:rPr lang="en-US" dirty="0"/>
              <a:t>Existing Approach: Heuristic Optimizations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C446AE-01D0-DD40-BBBE-13456170E489}"/>
              </a:ext>
            </a:extLst>
          </p:cNvPr>
          <p:cNvSpPr txBox="1"/>
          <p:nvPr/>
        </p:nvSpPr>
        <p:spPr>
          <a:xfrm>
            <a:off x="1024098" y="2773217"/>
            <a:ext cx="196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DNN Architecture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A7AB24-B521-E440-9AEE-8232F238B65C}"/>
              </a:ext>
            </a:extLst>
          </p:cNvPr>
          <p:cNvSpPr txBox="1"/>
          <p:nvPr/>
        </p:nvSpPr>
        <p:spPr>
          <a:xfrm>
            <a:off x="4944501" y="2790826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 Optimizations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B30357-2BB0-1C46-88F6-91BD1C7B6BC7}"/>
              </a:ext>
            </a:extLst>
          </p:cNvPr>
          <p:cNvSpPr txBox="1"/>
          <p:nvPr/>
        </p:nvSpPr>
        <p:spPr>
          <a:xfrm>
            <a:off x="8947062" y="2790826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Parallelization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25F56A-A308-304B-86AD-27ED4AB0A6A4}"/>
              </a:ext>
            </a:extLst>
          </p:cNvPr>
          <p:cNvGrpSpPr/>
          <p:nvPr/>
        </p:nvGrpSpPr>
        <p:grpSpPr>
          <a:xfrm rot="5400000">
            <a:off x="1683718" y="1162985"/>
            <a:ext cx="847622" cy="2178836"/>
            <a:chOff x="1015582" y="2063649"/>
            <a:chExt cx="817170" cy="210055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1BECAF3-8D3A-FC4C-B567-2A29C4C14DA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330406" y="3979995"/>
              <a:ext cx="184210" cy="1842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7801E-D2A9-3C49-B51B-BF1E2BBAD218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15583" y="3498818"/>
              <a:ext cx="184210" cy="1842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E1C6B7-2A8D-0B4C-B92A-82DBE583C036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330402" y="3017638"/>
              <a:ext cx="184210" cy="18421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C1DE95E-BCA1-D745-93F5-93EB87EE64DB}"/>
                </a:ext>
              </a:extLst>
            </p:cNvPr>
            <p:cNvCxnSpPr>
              <a:cxnSpLocks noChangeAspect="1"/>
              <a:stCxn id="16" idx="7"/>
              <a:endCxn id="17" idx="2"/>
            </p:cNvCxnSpPr>
            <p:nvPr/>
          </p:nvCxnSpPr>
          <p:spPr>
            <a:xfrm flipH="1" flipV="1">
              <a:off x="1107684" y="3683024"/>
              <a:ext cx="249696" cy="323944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2A96652-69C5-324B-AFEE-7284F37B01CA}"/>
                </a:ext>
              </a:extLst>
            </p:cNvPr>
            <p:cNvCxnSpPr>
              <a:cxnSpLocks noChangeAspect="1"/>
              <a:stCxn id="17" idx="6"/>
              <a:endCxn id="18" idx="1"/>
            </p:cNvCxnSpPr>
            <p:nvPr/>
          </p:nvCxnSpPr>
          <p:spPr>
            <a:xfrm flipV="1">
              <a:off x="1107684" y="3174870"/>
              <a:ext cx="249696" cy="323944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BF2FC2B-E7FC-ED42-B277-33CB29CDD121}"/>
                </a:ext>
              </a:extLst>
            </p:cNvPr>
            <p:cNvCxnSpPr>
              <a:cxnSpLocks noChangeAspect="1"/>
              <a:stCxn id="18" idx="2"/>
              <a:endCxn id="16" idx="6"/>
            </p:cNvCxnSpPr>
            <p:nvPr/>
          </p:nvCxnSpPr>
          <p:spPr>
            <a:xfrm>
              <a:off x="1422507" y="3201847"/>
              <a:ext cx="0" cy="778143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8368782-DD53-7A4F-BF6F-9A4F2557EDE1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330406" y="3498818"/>
              <a:ext cx="184210" cy="1842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DF993A2-1854-774E-82D1-A49CA0BD2446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648542" y="3498816"/>
              <a:ext cx="184210" cy="1842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B5A455E-6F12-D449-AA41-DAD4B5A44DA0}"/>
                </a:ext>
              </a:extLst>
            </p:cNvPr>
            <p:cNvCxnSpPr>
              <a:cxnSpLocks noChangeAspect="1"/>
              <a:stCxn id="18" idx="3"/>
              <a:endCxn id="23" idx="6"/>
            </p:cNvCxnSpPr>
            <p:nvPr/>
          </p:nvCxnSpPr>
          <p:spPr>
            <a:xfrm>
              <a:off x="1487635" y="3174870"/>
              <a:ext cx="253007" cy="323942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8F9D4C5-6AAD-FF4E-BB66-911EBC52A7FE}"/>
                </a:ext>
              </a:extLst>
            </p:cNvPr>
            <p:cNvCxnSpPr>
              <a:cxnSpLocks noChangeAspect="1"/>
              <a:stCxn id="23" idx="2"/>
              <a:endCxn id="16" idx="5"/>
            </p:cNvCxnSpPr>
            <p:nvPr/>
          </p:nvCxnSpPr>
          <p:spPr>
            <a:xfrm flipH="1">
              <a:off x="1487635" y="3683022"/>
              <a:ext cx="253007" cy="323945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D514D64-4DC7-B44D-8179-FC139CB575F6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330406" y="3026004"/>
              <a:ext cx="184210" cy="1842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6F8CC1-122D-2147-999D-201BB26E4D6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15582" y="2544826"/>
              <a:ext cx="184210" cy="1842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F6D7D5E-DF61-2B4F-803D-BEE22F51472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330405" y="2063649"/>
              <a:ext cx="184210" cy="1842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E7FC0F3-DD6F-2A41-967B-899E30CE84EB}"/>
                </a:ext>
              </a:extLst>
            </p:cNvPr>
            <p:cNvCxnSpPr>
              <a:cxnSpLocks noChangeAspect="1"/>
              <a:stCxn id="26" idx="7"/>
              <a:endCxn id="27" idx="2"/>
            </p:cNvCxnSpPr>
            <p:nvPr/>
          </p:nvCxnSpPr>
          <p:spPr>
            <a:xfrm flipH="1" flipV="1">
              <a:off x="1107684" y="2729033"/>
              <a:ext cx="249696" cy="323944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4E3ABCB-312F-894E-B29E-ACFA287E114E}"/>
                </a:ext>
              </a:extLst>
            </p:cNvPr>
            <p:cNvCxnSpPr>
              <a:cxnSpLocks noChangeAspect="1"/>
              <a:stCxn id="27" idx="6"/>
            </p:cNvCxnSpPr>
            <p:nvPr/>
          </p:nvCxnSpPr>
          <p:spPr>
            <a:xfrm flipV="1">
              <a:off x="1107684" y="2220880"/>
              <a:ext cx="249696" cy="323944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3D3FBC6-E450-7046-B14B-00222DCD3EFF}"/>
                </a:ext>
              </a:extLst>
            </p:cNvPr>
            <p:cNvCxnSpPr>
              <a:cxnSpLocks noChangeAspect="1"/>
              <a:stCxn id="28" idx="2"/>
              <a:endCxn id="26" idx="6"/>
            </p:cNvCxnSpPr>
            <p:nvPr/>
          </p:nvCxnSpPr>
          <p:spPr>
            <a:xfrm>
              <a:off x="1422507" y="2247857"/>
              <a:ext cx="0" cy="778143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96FE36A-4323-E746-B634-B9AF26C406EF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648541" y="2544826"/>
              <a:ext cx="184210" cy="1842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E778E62-1D76-9246-85A6-0601DB40B320}"/>
                </a:ext>
              </a:extLst>
            </p:cNvPr>
            <p:cNvCxnSpPr>
              <a:cxnSpLocks noChangeAspect="1"/>
              <a:stCxn id="28" idx="3"/>
              <a:endCxn id="32" idx="6"/>
            </p:cNvCxnSpPr>
            <p:nvPr/>
          </p:nvCxnSpPr>
          <p:spPr>
            <a:xfrm>
              <a:off x="1487635" y="2220880"/>
              <a:ext cx="253007" cy="323942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2460190-BB13-FA45-97A5-5C24AA79CCBC}"/>
                </a:ext>
              </a:extLst>
            </p:cNvPr>
            <p:cNvCxnSpPr>
              <a:cxnSpLocks noChangeAspect="1"/>
              <a:stCxn id="32" idx="2"/>
              <a:endCxn id="26" idx="5"/>
            </p:cNvCxnSpPr>
            <p:nvPr/>
          </p:nvCxnSpPr>
          <p:spPr>
            <a:xfrm flipH="1">
              <a:off x="1487635" y="2729031"/>
              <a:ext cx="253007" cy="323945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81A98BB-267D-7647-9658-81004B1AD014}"/>
              </a:ext>
            </a:extLst>
          </p:cNvPr>
          <p:cNvGrpSpPr/>
          <p:nvPr/>
        </p:nvGrpSpPr>
        <p:grpSpPr>
          <a:xfrm rot="5400000">
            <a:off x="5666098" y="1272417"/>
            <a:ext cx="847622" cy="1959981"/>
            <a:chOff x="7819900" y="1912371"/>
            <a:chExt cx="796305" cy="184132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676E3E1-8AD8-474B-8ADC-0297F524E78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111574" y="3568643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F427A1C-9631-DB46-B808-171EFA3F9B2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7819900" y="3085275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7B0130D-B39D-084D-A1A1-97CFF96A1A58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000664" y="3085276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E002133-51D8-EC40-8AEB-7CEA2706EED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431157" y="3085276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BD06D55-4651-A54B-8F5B-E241414221CF}"/>
                </a:ext>
              </a:extLst>
            </p:cNvPr>
            <p:cNvCxnSpPr>
              <a:cxnSpLocks noChangeAspect="1"/>
              <a:stCxn id="39" idx="2"/>
              <a:endCxn id="36" idx="5"/>
            </p:cNvCxnSpPr>
            <p:nvPr/>
          </p:nvCxnSpPr>
          <p:spPr>
            <a:xfrm flipH="1">
              <a:off x="8269523" y="3270324"/>
              <a:ext cx="254158" cy="325419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A67C936-3890-D14C-8279-5E4DA0C60CCA}"/>
                </a:ext>
              </a:extLst>
            </p:cNvPr>
            <p:cNvSpPr/>
            <p:nvPr/>
          </p:nvSpPr>
          <p:spPr>
            <a:xfrm>
              <a:off x="7819900" y="2981534"/>
              <a:ext cx="360296" cy="360297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71EBFC3-58AA-B940-9D87-127F7BB589D1}"/>
                </a:ext>
              </a:extLst>
            </p:cNvPr>
            <p:cNvCxnSpPr>
              <a:cxnSpLocks noChangeAspect="1"/>
              <a:stCxn id="41" idx="0"/>
              <a:endCxn id="48" idx="4"/>
            </p:cNvCxnSpPr>
            <p:nvPr/>
          </p:nvCxnSpPr>
          <p:spPr>
            <a:xfrm flipV="1">
              <a:off x="8000048" y="2693035"/>
              <a:ext cx="224998" cy="288498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EEABD23-824A-B741-B07C-8B0DA26ABA32}"/>
                </a:ext>
              </a:extLst>
            </p:cNvPr>
            <p:cNvCxnSpPr>
              <a:cxnSpLocks noChangeAspect="1"/>
              <a:stCxn id="36" idx="7"/>
              <a:endCxn id="41" idx="4"/>
            </p:cNvCxnSpPr>
            <p:nvPr/>
          </p:nvCxnSpPr>
          <p:spPr>
            <a:xfrm flipH="1" flipV="1">
              <a:off x="8000048" y="3341829"/>
              <a:ext cx="138626" cy="253912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697E055-010A-5B4E-B794-FFFC716610F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138571" y="2512893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FAC6CEF-6F42-7C46-90F4-D68E028CC4AF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041719" y="2359774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3BBEE76-10B1-194D-AF9B-D96C04B033FF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135388" y="1912371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740CA7D-E550-BE44-AECD-4C9C58EF648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227912" y="2359774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614D094-2248-3448-87DF-0D527F6638AE}"/>
                </a:ext>
              </a:extLst>
            </p:cNvPr>
            <p:cNvSpPr/>
            <p:nvPr/>
          </p:nvSpPr>
          <p:spPr>
            <a:xfrm>
              <a:off x="8028851" y="2300645"/>
              <a:ext cx="392391" cy="392391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1827A2C-D117-2340-8BF2-2CC6F44956FA}"/>
                </a:ext>
              </a:extLst>
            </p:cNvPr>
            <p:cNvCxnSpPr>
              <a:cxnSpLocks noChangeAspect="1"/>
              <a:stCxn id="46" idx="2"/>
              <a:endCxn id="48" idx="0"/>
            </p:cNvCxnSpPr>
            <p:nvPr/>
          </p:nvCxnSpPr>
          <p:spPr>
            <a:xfrm flipH="1">
              <a:off x="8225046" y="2097419"/>
              <a:ext cx="2866" cy="203226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F767E10-8187-ED48-BDA6-2B137CBBB755}"/>
                </a:ext>
              </a:extLst>
            </p:cNvPr>
            <p:cNvCxnSpPr>
              <a:cxnSpLocks noChangeAspect="1"/>
              <a:stCxn id="48" idx="4"/>
              <a:endCxn id="39" idx="6"/>
            </p:cNvCxnSpPr>
            <p:nvPr/>
          </p:nvCxnSpPr>
          <p:spPr>
            <a:xfrm>
              <a:off x="8225046" y="2693035"/>
              <a:ext cx="298635" cy="392240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3" name="Right Arrow 52">
            <a:extLst>
              <a:ext uri="{FF2B5EF4-FFF2-40B4-BE49-F238E27FC236}">
                <a16:creationId xmlns:a16="http://schemas.microsoft.com/office/drawing/2014/main" id="{023D9026-9925-8D4F-84CA-11CABC554C3C}"/>
              </a:ext>
            </a:extLst>
          </p:cNvPr>
          <p:cNvSpPr/>
          <p:nvPr/>
        </p:nvSpPr>
        <p:spPr>
          <a:xfrm>
            <a:off x="3877134" y="1923868"/>
            <a:ext cx="436643" cy="636831"/>
          </a:xfrm>
          <a:prstGeom prst="rightArrow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Right Arrow 53">
            <a:extLst>
              <a:ext uri="{FF2B5EF4-FFF2-40B4-BE49-F238E27FC236}">
                <a16:creationId xmlns:a16="http://schemas.microsoft.com/office/drawing/2014/main" id="{6A93F170-DB4E-3B4C-A36A-F047195A094F}"/>
              </a:ext>
            </a:extLst>
          </p:cNvPr>
          <p:cNvSpPr/>
          <p:nvPr/>
        </p:nvSpPr>
        <p:spPr>
          <a:xfrm>
            <a:off x="7747355" y="1944849"/>
            <a:ext cx="436643" cy="636831"/>
          </a:xfrm>
          <a:prstGeom prst="rightArrow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D17C91C0-2C22-7F4B-90C2-E0891F38B291}"/>
              </a:ext>
            </a:extLst>
          </p:cNvPr>
          <p:cNvGrpSpPr/>
          <p:nvPr/>
        </p:nvGrpSpPr>
        <p:grpSpPr>
          <a:xfrm>
            <a:off x="8994699" y="553995"/>
            <a:ext cx="1573323" cy="1013638"/>
            <a:chOff x="8034717" y="553995"/>
            <a:chExt cx="1573323" cy="1013638"/>
          </a:xfrm>
        </p:grpSpPr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21175684-93DE-0C48-8D21-10BC530CA299}"/>
                </a:ext>
              </a:extLst>
            </p:cNvPr>
            <p:cNvSpPr/>
            <p:nvPr/>
          </p:nvSpPr>
          <p:spPr>
            <a:xfrm rot="16200000">
              <a:off x="8321231" y="267484"/>
              <a:ext cx="1000298" cy="15733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81CD06CE-6BC4-0644-98C5-CE58AE2B3B59}"/>
                </a:ext>
              </a:extLst>
            </p:cNvPr>
            <p:cNvGrpSpPr/>
            <p:nvPr/>
          </p:nvGrpSpPr>
          <p:grpSpPr>
            <a:xfrm rot="5400000">
              <a:off x="8403535" y="307352"/>
              <a:ext cx="700514" cy="1278252"/>
              <a:chOff x="7819900" y="2300645"/>
              <a:chExt cx="796305" cy="1453046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3E8B1014-361C-3D4A-96FE-321D7145FF2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8111574" y="3568643"/>
                <a:ext cx="185048" cy="1850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E2103D23-383D-A64B-B069-9C90E4E5E19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7819900" y="3085275"/>
                <a:ext cx="185048" cy="1850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648C9836-CDCA-5E4C-BC0F-F3B50951B4A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8000664" y="3085276"/>
                <a:ext cx="185048" cy="1850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41621A92-3256-144A-B013-77DECC7B8C9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8431157" y="3085276"/>
                <a:ext cx="185048" cy="1850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D52EF37D-9477-EB42-B425-51FCF072C43F}"/>
                  </a:ext>
                </a:extLst>
              </p:cNvPr>
              <p:cNvCxnSpPr>
                <a:cxnSpLocks noChangeAspect="1"/>
                <a:stCxn id="114" idx="2"/>
                <a:endCxn id="111" idx="5"/>
              </p:cNvCxnSpPr>
              <p:nvPr/>
            </p:nvCxnSpPr>
            <p:spPr>
              <a:xfrm flipH="1">
                <a:off x="8269523" y="3270324"/>
                <a:ext cx="254158" cy="325419"/>
              </a:xfrm>
              <a:prstGeom prst="straightConnector1">
                <a:avLst/>
              </a:prstGeom>
              <a:ln w="28575" cmpd="sng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2ADB04AD-64F9-5141-90C4-F69A452DC8AB}"/>
                  </a:ext>
                </a:extLst>
              </p:cNvPr>
              <p:cNvSpPr/>
              <p:nvPr/>
            </p:nvSpPr>
            <p:spPr>
              <a:xfrm>
                <a:off x="7819900" y="2981534"/>
                <a:ext cx="360296" cy="360297"/>
              </a:xfrm>
              <a:prstGeom prst="ellipse">
                <a:avLst/>
              </a:prstGeom>
              <a:noFill/>
              <a:ln w="2857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ED6C3503-EEDC-304C-83D7-B841A43730AE}"/>
                  </a:ext>
                </a:extLst>
              </p:cNvPr>
              <p:cNvCxnSpPr>
                <a:cxnSpLocks noChangeAspect="1"/>
                <a:stCxn id="116" idx="0"/>
                <a:endCxn id="123" idx="4"/>
              </p:cNvCxnSpPr>
              <p:nvPr/>
            </p:nvCxnSpPr>
            <p:spPr>
              <a:xfrm flipV="1">
                <a:off x="8000048" y="2693035"/>
                <a:ext cx="224998" cy="288498"/>
              </a:xfrm>
              <a:prstGeom prst="straightConnector1">
                <a:avLst/>
              </a:prstGeom>
              <a:ln w="28575" cmpd="sng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A603DC82-B331-B64F-9AF9-6F774B78843B}"/>
                  </a:ext>
                </a:extLst>
              </p:cNvPr>
              <p:cNvCxnSpPr>
                <a:cxnSpLocks noChangeAspect="1"/>
                <a:stCxn id="111" idx="7"/>
                <a:endCxn id="116" idx="4"/>
              </p:cNvCxnSpPr>
              <p:nvPr/>
            </p:nvCxnSpPr>
            <p:spPr>
              <a:xfrm flipH="1" flipV="1">
                <a:off x="8000048" y="3341829"/>
                <a:ext cx="138626" cy="253912"/>
              </a:xfrm>
              <a:prstGeom prst="straightConnector1">
                <a:avLst/>
              </a:prstGeom>
              <a:ln w="28575" cmpd="sng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19F716A0-12E6-484A-BE26-F8FFA78F6C0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8138571" y="2512893"/>
                <a:ext cx="185048" cy="1850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379756B3-D081-B440-924A-8DC4998FEAD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8041719" y="2359774"/>
                <a:ext cx="185048" cy="1850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6A2F17F6-649C-4943-9FF6-AC63DD78F50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8227912" y="2359774"/>
                <a:ext cx="185048" cy="1850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C8ACC73B-14F1-BF46-BFDE-80CBDF241B0E}"/>
                  </a:ext>
                </a:extLst>
              </p:cNvPr>
              <p:cNvSpPr/>
              <p:nvPr/>
            </p:nvSpPr>
            <p:spPr>
              <a:xfrm>
                <a:off x="8028851" y="2300645"/>
                <a:ext cx="392391" cy="392391"/>
              </a:xfrm>
              <a:prstGeom prst="ellipse">
                <a:avLst/>
              </a:prstGeom>
              <a:noFill/>
              <a:ln w="2857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D688CFFC-5DEB-9A4C-863C-B05F51A534C1}"/>
                  </a:ext>
                </a:extLst>
              </p:cNvPr>
              <p:cNvCxnSpPr>
                <a:cxnSpLocks noChangeAspect="1"/>
                <a:stCxn id="123" idx="4"/>
                <a:endCxn id="114" idx="6"/>
              </p:cNvCxnSpPr>
              <p:nvPr/>
            </p:nvCxnSpPr>
            <p:spPr>
              <a:xfrm>
                <a:off x="8225046" y="2693035"/>
                <a:ext cx="298635" cy="392240"/>
              </a:xfrm>
              <a:prstGeom prst="straightConnector1">
                <a:avLst/>
              </a:prstGeom>
              <a:ln w="28575" cmpd="sng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37B31D0E-C431-0745-9334-5139799D965B}"/>
                </a:ext>
              </a:extLst>
            </p:cNvPr>
            <p:cNvSpPr txBox="1"/>
            <p:nvPr/>
          </p:nvSpPr>
          <p:spPr>
            <a:xfrm>
              <a:off x="8034717" y="1259856"/>
              <a:ext cx="1573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Device 1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5A06AF8-8E01-F145-B9F1-EFD7AF4A0981}"/>
              </a:ext>
            </a:extLst>
          </p:cNvPr>
          <p:cNvGrpSpPr/>
          <p:nvPr/>
        </p:nvGrpSpPr>
        <p:grpSpPr>
          <a:xfrm>
            <a:off x="8994700" y="1729473"/>
            <a:ext cx="1573322" cy="1012175"/>
            <a:chOff x="8034718" y="1729473"/>
            <a:chExt cx="1573322" cy="1012175"/>
          </a:xfrm>
        </p:grpSpPr>
        <p:sp>
          <p:nvSpPr>
            <p:cNvPr id="127" name="Rounded Rectangle 126">
              <a:extLst>
                <a:ext uri="{FF2B5EF4-FFF2-40B4-BE49-F238E27FC236}">
                  <a16:creationId xmlns:a16="http://schemas.microsoft.com/office/drawing/2014/main" id="{B4B9FF70-CBA8-9740-80E4-47FB409EBD30}"/>
                </a:ext>
              </a:extLst>
            </p:cNvPr>
            <p:cNvSpPr/>
            <p:nvPr/>
          </p:nvSpPr>
          <p:spPr>
            <a:xfrm rot="16200000">
              <a:off x="8321231" y="1442962"/>
              <a:ext cx="1000298" cy="15733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8C3F3C55-C715-A540-8051-197BF813203C}"/>
                </a:ext>
              </a:extLst>
            </p:cNvPr>
            <p:cNvGrpSpPr/>
            <p:nvPr/>
          </p:nvGrpSpPr>
          <p:grpSpPr>
            <a:xfrm rot="5400000">
              <a:off x="8403535" y="1482830"/>
              <a:ext cx="700514" cy="1278252"/>
              <a:chOff x="7819900" y="2300645"/>
              <a:chExt cx="796305" cy="1453046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600BC642-A154-1A4B-9681-D75115536F5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8111574" y="3568643"/>
                <a:ext cx="185048" cy="1850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CBB70F21-F79B-034A-A033-D68859A3B94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7819900" y="3085275"/>
                <a:ext cx="185048" cy="1850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55FF2BC3-526F-8949-B432-A42C3A2EFF0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8000664" y="3085276"/>
                <a:ext cx="185048" cy="1850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4452A627-FF60-9843-8647-35A1B21C9B7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8431157" y="3085276"/>
                <a:ext cx="185048" cy="1850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FDB5EF35-196E-AA4E-BCD0-267DDC935951}"/>
                  </a:ext>
                </a:extLst>
              </p:cNvPr>
              <p:cNvCxnSpPr>
                <a:cxnSpLocks noChangeAspect="1"/>
                <a:stCxn id="132" idx="2"/>
                <a:endCxn id="129" idx="5"/>
              </p:cNvCxnSpPr>
              <p:nvPr/>
            </p:nvCxnSpPr>
            <p:spPr>
              <a:xfrm flipH="1">
                <a:off x="8269523" y="3270324"/>
                <a:ext cx="254158" cy="325419"/>
              </a:xfrm>
              <a:prstGeom prst="straightConnector1">
                <a:avLst/>
              </a:prstGeom>
              <a:ln w="28575" cmpd="sng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5C3EFBA7-3900-B143-B6D4-62684A385706}"/>
                  </a:ext>
                </a:extLst>
              </p:cNvPr>
              <p:cNvSpPr/>
              <p:nvPr/>
            </p:nvSpPr>
            <p:spPr>
              <a:xfrm>
                <a:off x="7819900" y="2981534"/>
                <a:ext cx="360296" cy="360297"/>
              </a:xfrm>
              <a:prstGeom prst="ellipse">
                <a:avLst/>
              </a:prstGeom>
              <a:noFill/>
              <a:ln w="2857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5" name="Straight Arrow Connector 134">
                <a:extLst>
                  <a:ext uri="{FF2B5EF4-FFF2-40B4-BE49-F238E27FC236}">
                    <a16:creationId xmlns:a16="http://schemas.microsoft.com/office/drawing/2014/main" id="{947C37C2-67BA-294C-9C4D-D819DA4B0402}"/>
                  </a:ext>
                </a:extLst>
              </p:cNvPr>
              <p:cNvCxnSpPr>
                <a:cxnSpLocks noChangeAspect="1"/>
                <a:stCxn id="134" idx="0"/>
                <a:endCxn id="141" idx="4"/>
              </p:cNvCxnSpPr>
              <p:nvPr/>
            </p:nvCxnSpPr>
            <p:spPr>
              <a:xfrm flipV="1">
                <a:off x="8000048" y="2693035"/>
                <a:ext cx="224998" cy="288498"/>
              </a:xfrm>
              <a:prstGeom prst="straightConnector1">
                <a:avLst/>
              </a:prstGeom>
              <a:ln w="28575" cmpd="sng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>
                <a:extLst>
                  <a:ext uri="{FF2B5EF4-FFF2-40B4-BE49-F238E27FC236}">
                    <a16:creationId xmlns:a16="http://schemas.microsoft.com/office/drawing/2014/main" id="{18C7E23A-F79F-D040-AF5A-3BFF519B7B57}"/>
                  </a:ext>
                </a:extLst>
              </p:cNvPr>
              <p:cNvCxnSpPr>
                <a:cxnSpLocks noChangeAspect="1"/>
                <a:stCxn id="129" idx="7"/>
                <a:endCxn id="134" idx="4"/>
              </p:cNvCxnSpPr>
              <p:nvPr/>
            </p:nvCxnSpPr>
            <p:spPr>
              <a:xfrm flipH="1" flipV="1">
                <a:off x="8000048" y="3341829"/>
                <a:ext cx="138626" cy="253912"/>
              </a:xfrm>
              <a:prstGeom prst="straightConnector1">
                <a:avLst/>
              </a:prstGeom>
              <a:ln w="28575" cmpd="sng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9A168AFB-3A13-C144-8DF7-5F297AFDF30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8138571" y="2512893"/>
                <a:ext cx="185048" cy="1850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F0FEC381-7A50-5B4B-98A7-D27121053E4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8041719" y="2359774"/>
                <a:ext cx="185048" cy="1850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7131FF0A-D503-5B4C-9F01-97ECF810BBE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8227912" y="2359774"/>
                <a:ext cx="185048" cy="1850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569C1320-7905-4B4D-A391-DC60900BA898}"/>
                  </a:ext>
                </a:extLst>
              </p:cNvPr>
              <p:cNvSpPr/>
              <p:nvPr/>
            </p:nvSpPr>
            <p:spPr>
              <a:xfrm>
                <a:off x="8028851" y="2300645"/>
                <a:ext cx="392391" cy="392391"/>
              </a:xfrm>
              <a:prstGeom prst="ellipse">
                <a:avLst/>
              </a:prstGeom>
              <a:noFill/>
              <a:ln w="2857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CA02D014-67D7-8F42-AE5E-D9303D7CFE90}"/>
                  </a:ext>
                </a:extLst>
              </p:cNvPr>
              <p:cNvCxnSpPr>
                <a:cxnSpLocks noChangeAspect="1"/>
                <a:stCxn id="141" idx="4"/>
                <a:endCxn id="132" idx="6"/>
              </p:cNvCxnSpPr>
              <p:nvPr/>
            </p:nvCxnSpPr>
            <p:spPr>
              <a:xfrm>
                <a:off x="8225046" y="2693035"/>
                <a:ext cx="298635" cy="392240"/>
              </a:xfrm>
              <a:prstGeom prst="straightConnector1">
                <a:avLst/>
              </a:prstGeom>
              <a:ln w="28575" cmpd="sng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FC870788-F95A-3D45-B069-DDE17B69A60A}"/>
                </a:ext>
              </a:extLst>
            </p:cNvPr>
            <p:cNvSpPr txBox="1"/>
            <p:nvPr/>
          </p:nvSpPr>
          <p:spPr>
            <a:xfrm>
              <a:off x="8034718" y="2433871"/>
              <a:ext cx="1573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Device N</a:t>
              </a:r>
            </a:p>
          </p:txBody>
        </p:sp>
      </p:grpSp>
      <p:pic>
        <p:nvPicPr>
          <p:cNvPr id="99" name="Picture 98">
            <a:extLst>
              <a:ext uri="{FF2B5EF4-FFF2-40B4-BE49-F238E27FC236}">
                <a16:creationId xmlns:a16="http://schemas.microsoft.com/office/drawing/2014/main" id="{2768B05C-8BA1-3445-9F56-9E21D60F0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75" y="3800622"/>
            <a:ext cx="681023" cy="68102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8B232EC9-77DB-B844-8B17-3721EDDC1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304" y="3796215"/>
            <a:ext cx="681023" cy="681023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CF8D4F67-29AA-B84C-A2C3-0F6E84C0B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435" y="3830754"/>
            <a:ext cx="681024" cy="681024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2DD6F61C-C08C-EE4D-9FE4-AE87CE83E4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327" y="3799904"/>
            <a:ext cx="592667" cy="677334"/>
          </a:xfrm>
          <a:prstGeom prst="rect">
            <a:avLst/>
          </a:prstGeom>
        </p:spPr>
      </p:pic>
      <p:sp>
        <p:nvSpPr>
          <p:cNvPr id="103" name="Rounded Rectangle 102">
            <a:extLst>
              <a:ext uri="{FF2B5EF4-FFF2-40B4-BE49-F238E27FC236}">
                <a16:creationId xmlns:a16="http://schemas.microsoft.com/office/drawing/2014/main" id="{F07BB7EA-B018-1241-ABEC-57C246D8C19B}"/>
              </a:ext>
            </a:extLst>
          </p:cNvPr>
          <p:cNvSpPr/>
          <p:nvPr/>
        </p:nvSpPr>
        <p:spPr>
          <a:xfrm>
            <a:off x="529775" y="5130904"/>
            <a:ext cx="11294672" cy="1440677"/>
          </a:xfrm>
          <a:prstGeom prst="roundRect">
            <a:avLst>
              <a:gd name="adj" fmla="val 11334"/>
            </a:avLst>
          </a:prstGeom>
          <a:solidFill>
            <a:srgbClr val="8E280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Miss model- and hardware-specific optimizations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Performance is suboptimal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1385296-9414-E347-A3B9-50B8CE6C12F9}"/>
              </a:ext>
            </a:extLst>
          </p:cNvPr>
          <p:cNvSpPr/>
          <p:nvPr/>
        </p:nvSpPr>
        <p:spPr>
          <a:xfrm>
            <a:off x="4942062" y="3544949"/>
            <a:ext cx="2334627" cy="1193170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Rule-based </a:t>
            </a:r>
          </a:p>
          <a:p>
            <a:pPr algn="ctr"/>
            <a:r>
              <a:rPr lang="en-US" sz="2000" dirty="0"/>
              <a:t>Operator Fusion</a:t>
            </a: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F21E73AD-8C77-BA4A-8655-FCA626B8F554}"/>
              </a:ext>
            </a:extLst>
          </p:cNvPr>
          <p:cNvSpPr/>
          <p:nvPr/>
        </p:nvSpPr>
        <p:spPr>
          <a:xfrm>
            <a:off x="8590081" y="3555835"/>
            <a:ext cx="2334627" cy="1193170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Data/Model Parallelism</a:t>
            </a:r>
          </a:p>
        </p:txBody>
      </p:sp>
    </p:spTree>
    <p:extLst>
      <p:ext uri="{BB962C8B-B14F-4D97-AF65-F5344CB8AC3E}">
        <p14:creationId xmlns:p14="http://schemas.microsoft.com/office/powerpoint/2010/main" val="345862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53" grpId="0" animBg="1"/>
      <p:bldP spid="54" grpId="0" animBg="1"/>
      <p:bldP spid="103" grpId="0" animBg="1"/>
      <p:bldP spid="3" grpId="0" animBg="1"/>
      <p:bldP spid="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51701-7FDF-DF4E-94B7-19D8EEF4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Search-Based Optimizations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5D432-B105-6D4F-A049-2A5BA81D5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C3EE-4F2C-A94E-8229-ED6243AB291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639E4D9-44A6-174F-8CCE-BFDFA52C0F78}"/>
              </a:ext>
            </a:extLst>
          </p:cNvPr>
          <p:cNvSpPr/>
          <p:nvPr/>
        </p:nvSpPr>
        <p:spPr>
          <a:xfrm>
            <a:off x="749592" y="1491758"/>
            <a:ext cx="3121449" cy="1001215"/>
          </a:xfrm>
          <a:prstGeom prst="roundRect">
            <a:avLst/>
          </a:prstGeom>
          <a:gradFill rotWithShape="1">
            <a:gsLst>
              <a:gs pos="0">
                <a:srgbClr val="8D3C1E">
                  <a:shade val="70000"/>
                  <a:satMod val="150000"/>
                </a:srgbClr>
              </a:gs>
              <a:gs pos="34000">
                <a:srgbClr val="8D3C1E">
                  <a:shade val="70000"/>
                  <a:satMod val="140000"/>
                </a:srgbClr>
              </a:gs>
              <a:gs pos="70000">
                <a:srgbClr val="8D3C1E">
                  <a:tint val="100000"/>
                  <a:shade val="90000"/>
                  <a:satMod val="140000"/>
                </a:srgbClr>
              </a:gs>
              <a:gs pos="100000">
                <a:srgbClr val="8D3C1E">
                  <a:tint val="100000"/>
                  <a:shade val="100000"/>
                  <a:satMod val="10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search space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of possible strategies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5CD92-946D-244B-ACBE-1E1516E477C5}"/>
              </a:ext>
            </a:extLst>
          </p:cNvPr>
          <p:cNvSpPr txBox="1"/>
          <p:nvPr/>
        </p:nvSpPr>
        <p:spPr>
          <a:xfrm>
            <a:off x="7998172" y="1583036"/>
            <a:ext cx="628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400" b="1" dirty="0">
                <a:solidFill>
                  <a:srgbClr val="8D3C1E"/>
                </a:solidFill>
              </a:rPr>
              <a:t>=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3857066-3320-7243-9166-29F325B99E41}"/>
              </a:ext>
            </a:extLst>
          </p:cNvPr>
          <p:cNvSpPr/>
          <p:nvPr/>
        </p:nvSpPr>
        <p:spPr>
          <a:xfrm>
            <a:off x="8752394" y="1486062"/>
            <a:ext cx="3121449" cy="1001215"/>
          </a:xfrm>
          <a:prstGeom prst="roundRect">
            <a:avLst/>
          </a:prstGeom>
          <a:solidFill>
            <a:srgbClr val="8E2802"/>
          </a:soli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Optimized strategies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31F88-B1CD-DA4D-93EB-1145BF7B8159}"/>
              </a:ext>
            </a:extLst>
          </p:cNvPr>
          <p:cNvSpPr txBox="1"/>
          <p:nvPr/>
        </p:nvSpPr>
        <p:spPr>
          <a:xfrm>
            <a:off x="3996771" y="1601951"/>
            <a:ext cx="628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400" b="1" dirty="0">
                <a:solidFill>
                  <a:srgbClr val="8D3C1E"/>
                </a:solidFill>
              </a:rPr>
              <a:t>+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CE84C6E-F381-C748-9B37-643F192F24F7}"/>
              </a:ext>
            </a:extLst>
          </p:cNvPr>
          <p:cNvSpPr/>
          <p:nvPr/>
        </p:nvSpPr>
        <p:spPr>
          <a:xfrm>
            <a:off x="4750993" y="1486063"/>
            <a:ext cx="3121449" cy="1001215"/>
          </a:xfrm>
          <a:prstGeom prst="roundRect">
            <a:avLst/>
          </a:prstGeom>
          <a:gradFill rotWithShape="1">
            <a:gsLst>
              <a:gs pos="0">
                <a:srgbClr val="8D3C1E">
                  <a:shade val="70000"/>
                  <a:satMod val="150000"/>
                </a:srgbClr>
              </a:gs>
              <a:gs pos="34000">
                <a:srgbClr val="8D3C1E">
                  <a:shade val="70000"/>
                  <a:satMod val="140000"/>
                </a:srgbClr>
              </a:gs>
              <a:gs pos="70000">
                <a:srgbClr val="8D3C1E">
                  <a:tint val="100000"/>
                  <a:shade val="90000"/>
                  <a:satMod val="140000"/>
                </a:srgbClr>
              </a:gs>
              <a:gs pos="100000">
                <a:srgbClr val="8D3C1E">
                  <a:tint val="100000"/>
                  <a:shade val="100000"/>
                  <a:satMod val="10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cost model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and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search algorithm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B9CAC3-C4AD-754A-AD3E-33F0F5EC981A}"/>
              </a:ext>
            </a:extLst>
          </p:cNvPr>
          <p:cNvSpPr txBox="1"/>
          <p:nvPr/>
        </p:nvSpPr>
        <p:spPr>
          <a:xfrm>
            <a:off x="749591" y="3201680"/>
            <a:ext cx="11049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Challenge 1:</a:t>
            </a:r>
          </a:p>
          <a:p>
            <a:r>
              <a:rPr lang="en-US" sz="2800" dirty="0"/>
              <a:t>How to build a search space including optimized strategies?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074168-F372-924C-A2F8-D2287BDA3455}"/>
              </a:ext>
            </a:extLst>
          </p:cNvPr>
          <p:cNvSpPr txBox="1"/>
          <p:nvPr/>
        </p:nvSpPr>
        <p:spPr>
          <a:xfrm>
            <a:off x="749591" y="4527936"/>
            <a:ext cx="11049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Challenge 2:</a:t>
            </a:r>
          </a:p>
          <a:p>
            <a:r>
              <a:rPr lang="en-US" sz="2800" dirty="0"/>
              <a:t>How to efficiently explore the search space?</a:t>
            </a:r>
          </a:p>
        </p:txBody>
      </p:sp>
    </p:spTree>
    <p:extLst>
      <p:ext uri="{BB962C8B-B14F-4D97-AF65-F5344CB8AC3E}">
        <p14:creationId xmlns:p14="http://schemas.microsoft.com/office/powerpoint/2010/main" val="237021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47B98DB-8378-1E48-874B-3D0928E3C699}"/>
              </a:ext>
            </a:extLst>
          </p:cNvPr>
          <p:cNvSpPr/>
          <p:nvPr/>
        </p:nvSpPr>
        <p:spPr>
          <a:xfrm>
            <a:off x="636192" y="1901962"/>
            <a:ext cx="3121449" cy="1001215"/>
          </a:xfrm>
          <a:prstGeom prst="roundRect">
            <a:avLst/>
          </a:prstGeom>
          <a:gradFill rotWithShape="1">
            <a:gsLst>
              <a:gs pos="0">
                <a:srgbClr val="8D3C1E">
                  <a:shade val="70000"/>
                  <a:satMod val="150000"/>
                </a:srgbClr>
              </a:gs>
              <a:gs pos="34000">
                <a:srgbClr val="8D3C1E">
                  <a:shade val="70000"/>
                  <a:satMod val="140000"/>
                </a:srgbClr>
              </a:gs>
              <a:gs pos="70000">
                <a:srgbClr val="8D3C1E">
                  <a:tint val="100000"/>
                  <a:shade val="90000"/>
                  <a:satMod val="140000"/>
                </a:srgbClr>
              </a:gs>
              <a:gs pos="100000">
                <a:srgbClr val="8D3C1E">
                  <a:tint val="100000"/>
                  <a:shade val="100000"/>
                  <a:satMod val="10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search space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of possible strategies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7B5AB1-AAD2-194C-AE42-9D29C73D92AB}"/>
              </a:ext>
            </a:extLst>
          </p:cNvPr>
          <p:cNvSpPr txBox="1"/>
          <p:nvPr/>
        </p:nvSpPr>
        <p:spPr>
          <a:xfrm>
            <a:off x="7701" y="4846936"/>
            <a:ext cx="628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400" b="1" dirty="0">
                <a:solidFill>
                  <a:srgbClr val="8D3C1E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38683D-40B0-DC46-9BD1-97D081B811F1}"/>
              </a:ext>
            </a:extLst>
          </p:cNvPr>
          <p:cNvSpPr txBox="1"/>
          <p:nvPr/>
        </p:nvSpPr>
        <p:spPr>
          <a:xfrm>
            <a:off x="7701" y="3399132"/>
            <a:ext cx="628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400" b="1" dirty="0">
                <a:solidFill>
                  <a:srgbClr val="8D3C1E"/>
                </a:solidFill>
              </a:rPr>
              <a:t>+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BE64783-9CA9-2E47-BD42-A6FC17E470FF}"/>
              </a:ext>
            </a:extLst>
          </p:cNvPr>
          <p:cNvSpPr/>
          <p:nvPr/>
        </p:nvSpPr>
        <p:spPr>
          <a:xfrm>
            <a:off x="636193" y="3288171"/>
            <a:ext cx="3121449" cy="1001215"/>
          </a:xfrm>
          <a:prstGeom prst="roundRect">
            <a:avLst/>
          </a:prstGeom>
          <a:gradFill rotWithShape="1">
            <a:gsLst>
              <a:gs pos="0">
                <a:srgbClr val="8D3C1E">
                  <a:shade val="70000"/>
                  <a:satMod val="150000"/>
                </a:srgbClr>
              </a:gs>
              <a:gs pos="34000">
                <a:srgbClr val="8D3C1E">
                  <a:shade val="70000"/>
                  <a:satMod val="140000"/>
                </a:srgbClr>
              </a:gs>
              <a:gs pos="70000">
                <a:srgbClr val="8D3C1E">
                  <a:tint val="100000"/>
                  <a:shade val="90000"/>
                  <a:satMod val="140000"/>
                </a:srgbClr>
              </a:gs>
              <a:gs pos="100000">
                <a:srgbClr val="8D3C1E">
                  <a:tint val="100000"/>
                  <a:shade val="100000"/>
                  <a:satMod val="10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cost model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and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search algorithm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682A4E6-CA76-2B4C-9139-226A496FAE98}"/>
              </a:ext>
            </a:extLst>
          </p:cNvPr>
          <p:cNvSpPr txBox="1"/>
          <p:nvPr/>
        </p:nvSpPr>
        <p:spPr>
          <a:xfrm>
            <a:off x="4504524" y="1334451"/>
            <a:ext cx="3709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Parallelization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DA49B0CB-B62E-B947-BC39-3F1EB07098C5}"/>
              </a:ext>
            </a:extLst>
          </p:cNvPr>
          <p:cNvSpPr/>
          <p:nvPr/>
        </p:nvSpPr>
        <p:spPr>
          <a:xfrm rot="16200000">
            <a:off x="4693861" y="-25397"/>
            <a:ext cx="1000298" cy="15733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383E60D-2113-6544-B8F1-A75C563F9AB1}"/>
              </a:ext>
            </a:extLst>
          </p:cNvPr>
          <p:cNvGrpSpPr/>
          <p:nvPr/>
        </p:nvGrpSpPr>
        <p:grpSpPr>
          <a:xfrm rot="5400000">
            <a:off x="4776165" y="14471"/>
            <a:ext cx="700514" cy="1278252"/>
            <a:chOff x="7819900" y="2300645"/>
            <a:chExt cx="796305" cy="1453046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11C4B53-57E0-8941-8144-EC232B2CB32E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111574" y="3568643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306A11F-B396-CE43-8953-D0E7CCA32C91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7819900" y="3085275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A666455-B6AD-DB4C-B272-953229E92EB6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000664" y="3085276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CD6E9FF-976E-634A-90B8-6E5F4098C041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431157" y="3085276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AECA46B-96AE-6E4C-A131-052854C5115A}"/>
                </a:ext>
              </a:extLst>
            </p:cNvPr>
            <p:cNvCxnSpPr>
              <a:cxnSpLocks noChangeAspect="1"/>
              <a:stCxn id="89" idx="2"/>
              <a:endCxn id="85" idx="5"/>
            </p:cNvCxnSpPr>
            <p:nvPr/>
          </p:nvCxnSpPr>
          <p:spPr>
            <a:xfrm flipH="1">
              <a:off x="8269523" y="3270324"/>
              <a:ext cx="254158" cy="325419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2A058E3-6F62-2744-9E82-AA876F69D4B7}"/>
                </a:ext>
              </a:extLst>
            </p:cNvPr>
            <p:cNvSpPr/>
            <p:nvPr/>
          </p:nvSpPr>
          <p:spPr>
            <a:xfrm>
              <a:off x="7819900" y="2981534"/>
              <a:ext cx="360296" cy="360297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BC5FE34F-7CDB-1A42-B3D2-61DF31A95C6D}"/>
                </a:ext>
              </a:extLst>
            </p:cNvPr>
            <p:cNvCxnSpPr>
              <a:cxnSpLocks noChangeAspect="1"/>
              <a:stCxn id="91" idx="0"/>
              <a:endCxn id="97" idx="4"/>
            </p:cNvCxnSpPr>
            <p:nvPr/>
          </p:nvCxnSpPr>
          <p:spPr>
            <a:xfrm flipV="1">
              <a:off x="8000048" y="2693035"/>
              <a:ext cx="224998" cy="288498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4CDA4661-B465-2B4F-8DBA-73E972BBB75D}"/>
                </a:ext>
              </a:extLst>
            </p:cNvPr>
            <p:cNvCxnSpPr>
              <a:cxnSpLocks noChangeAspect="1"/>
              <a:stCxn id="85" idx="7"/>
              <a:endCxn id="91" idx="4"/>
            </p:cNvCxnSpPr>
            <p:nvPr/>
          </p:nvCxnSpPr>
          <p:spPr>
            <a:xfrm flipH="1" flipV="1">
              <a:off x="8000048" y="3341829"/>
              <a:ext cx="138626" cy="253912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068B8DC-FE28-F844-8716-EBF2FCD57FC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138571" y="2512893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35485A91-D81C-9044-95E2-3EDE61B503B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041719" y="2359774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2EADBCB-7A88-144F-A40E-7A36D3357A9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227912" y="2359774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C2603ED3-FA5D-BD4A-96E3-CCEDD6F78DD0}"/>
                </a:ext>
              </a:extLst>
            </p:cNvPr>
            <p:cNvSpPr/>
            <p:nvPr/>
          </p:nvSpPr>
          <p:spPr>
            <a:xfrm>
              <a:off x="8028851" y="2300645"/>
              <a:ext cx="392391" cy="392391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BE69F958-D5F0-204A-A7E7-F30D9610D3DD}"/>
                </a:ext>
              </a:extLst>
            </p:cNvPr>
            <p:cNvCxnSpPr>
              <a:cxnSpLocks noChangeAspect="1"/>
              <a:stCxn id="97" idx="4"/>
              <a:endCxn id="89" idx="6"/>
            </p:cNvCxnSpPr>
            <p:nvPr/>
          </p:nvCxnSpPr>
          <p:spPr>
            <a:xfrm>
              <a:off x="8225046" y="2693035"/>
              <a:ext cx="298635" cy="392240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8ECFF53A-30EE-2C40-8E86-6278C87CB189}"/>
              </a:ext>
            </a:extLst>
          </p:cNvPr>
          <p:cNvSpPr txBox="1"/>
          <p:nvPr/>
        </p:nvSpPr>
        <p:spPr>
          <a:xfrm>
            <a:off x="4407347" y="966975"/>
            <a:ext cx="1573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Device 1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57FA3E30-216C-564C-AC51-528E88C12D8B}"/>
              </a:ext>
            </a:extLst>
          </p:cNvPr>
          <p:cNvSpPr/>
          <p:nvPr/>
        </p:nvSpPr>
        <p:spPr>
          <a:xfrm rot="16200000">
            <a:off x="6927411" y="-10960"/>
            <a:ext cx="1000298" cy="15733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E8CF2BA-BD8E-0347-A6D2-F29E5068825E}"/>
              </a:ext>
            </a:extLst>
          </p:cNvPr>
          <p:cNvGrpSpPr/>
          <p:nvPr/>
        </p:nvGrpSpPr>
        <p:grpSpPr>
          <a:xfrm rot="5400000">
            <a:off x="7009715" y="28908"/>
            <a:ext cx="700514" cy="1278252"/>
            <a:chOff x="7819900" y="2300645"/>
            <a:chExt cx="796305" cy="1453046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590F506-4B2C-034B-8444-90A571CF5AE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111574" y="3568643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50D4D05C-A1E7-144F-A043-EA285E2FF094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7819900" y="3085275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8E814FC-DDB8-034C-B6DD-FB97D618E18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000664" y="3085276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EAA69B5-133E-7040-99D8-ACC0E449CA7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431157" y="3085276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78D4E009-7756-FF40-A3D0-68295CB272DB}"/>
                </a:ext>
              </a:extLst>
            </p:cNvPr>
            <p:cNvCxnSpPr>
              <a:cxnSpLocks noChangeAspect="1"/>
              <a:stCxn id="107" idx="2"/>
              <a:endCxn id="103" idx="5"/>
            </p:cNvCxnSpPr>
            <p:nvPr/>
          </p:nvCxnSpPr>
          <p:spPr>
            <a:xfrm flipH="1">
              <a:off x="8269523" y="3270324"/>
              <a:ext cx="254158" cy="325419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067B8407-8140-9744-959D-11D7FFFE951F}"/>
                </a:ext>
              </a:extLst>
            </p:cNvPr>
            <p:cNvSpPr/>
            <p:nvPr/>
          </p:nvSpPr>
          <p:spPr>
            <a:xfrm>
              <a:off x="7819900" y="2981534"/>
              <a:ext cx="360296" cy="360297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A7FFD2F3-ECFF-0541-83BA-A50F8C5D03DE}"/>
                </a:ext>
              </a:extLst>
            </p:cNvPr>
            <p:cNvCxnSpPr>
              <a:cxnSpLocks noChangeAspect="1"/>
              <a:stCxn id="109" idx="0"/>
              <a:endCxn id="115" idx="4"/>
            </p:cNvCxnSpPr>
            <p:nvPr/>
          </p:nvCxnSpPr>
          <p:spPr>
            <a:xfrm flipV="1">
              <a:off x="8000048" y="2693035"/>
              <a:ext cx="224998" cy="288498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07F0BCE-4C7B-9945-B13B-78A4E4527896}"/>
                </a:ext>
              </a:extLst>
            </p:cNvPr>
            <p:cNvCxnSpPr>
              <a:cxnSpLocks noChangeAspect="1"/>
              <a:stCxn id="103" idx="7"/>
              <a:endCxn id="109" idx="4"/>
            </p:cNvCxnSpPr>
            <p:nvPr/>
          </p:nvCxnSpPr>
          <p:spPr>
            <a:xfrm flipH="1" flipV="1">
              <a:off x="8000048" y="3341829"/>
              <a:ext cx="138626" cy="253912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95FA7A5-CACF-944E-83C5-556264767CB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138571" y="2512893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08B447E0-C5A6-2F4E-95E6-ED1E2C35C2E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041719" y="2359774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1869B35B-AFC4-3548-B064-D0433EEF39A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227912" y="2359774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1F600CD0-F3C5-1C4A-BEE4-CCA48E884948}"/>
                </a:ext>
              </a:extLst>
            </p:cNvPr>
            <p:cNvSpPr/>
            <p:nvPr/>
          </p:nvSpPr>
          <p:spPr>
            <a:xfrm>
              <a:off x="8028851" y="2300645"/>
              <a:ext cx="392391" cy="392391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490B28DC-A4B4-BD4A-8556-75DE2146BD15}"/>
                </a:ext>
              </a:extLst>
            </p:cNvPr>
            <p:cNvCxnSpPr>
              <a:cxnSpLocks noChangeAspect="1"/>
              <a:stCxn id="115" idx="4"/>
              <a:endCxn id="107" idx="6"/>
            </p:cNvCxnSpPr>
            <p:nvPr/>
          </p:nvCxnSpPr>
          <p:spPr>
            <a:xfrm>
              <a:off x="8225046" y="2693035"/>
              <a:ext cx="298635" cy="392240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D5A66873-57D0-4147-B677-820605D8D4C6}"/>
              </a:ext>
            </a:extLst>
          </p:cNvPr>
          <p:cNvSpPr txBox="1"/>
          <p:nvPr/>
        </p:nvSpPr>
        <p:spPr>
          <a:xfrm>
            <a:off x="6640898" y="979949"/>
            <a:ext cx="1573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Device N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F8CE885-EBC8-454B-9FC6-77A3AD8B6C13}"/>
              </a:ext>
            </a:extLst>
          </p:cNvPr>
          <p:cNvSpPr/>
          <p:nvPr/>
        </p:nvSpPr>
        <p:spPr>
          <a:xfrm>
            <a:off x="5958027" y="317777"/>
            <a:ext cx="697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4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…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CA3FD8A-5D8C-9A4E-9E1F-23A37B0CD449}"/>
              </a:ext>
            </a:extLst>
          </p:cNvPr>
          <p:cNvSpPr txBox="1"/>
          <p:nvPr/>
        </p:nvSpPr>
        <p:spPr>
          <a:xfrm>
            <a:off x="8751885" y="1339542"/>
            <a:ext cx="2926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Graph Optimizations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24D2546-5F97-E942-8214-DCC9EDE03899}"/>
              </a:ext>
            </a:extLst>
          </p:cNvPr>
          <p:cNvGrpSpPr/>
          <p:nvPr/>
        </p:nvGrpSpPr>
        <p:grpSpPr>
          <a:xfrm rot="5400000">
            <a:off x="9804071" y="-79926"/>
            <a:ext cx="847622" cy="1959981"/>
            <a:chOff x="7819900" y="1912371"/>
            <a:chExt cx="796305" cy="1841320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2E065015-856D-F249-AAA4-F12A975A0AD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111574" y="3568643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EFA64C59-A0F2-B845-93A4-AD8131B7728C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7819900" y="3085275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070C8C50-3EA3-3F41-9B7E-9D2BE4BDF14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000664" y="3085276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AC359ED8-BEE2-394C-BF52-0219F053D2D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431157" y="3085276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BBA1A5D1-B66E-DA4D-B888-4C9021965AF3}"/>
                </a:ext>
              </a:extLst>
            </p:cNvPr>
            <p:cNvCxnSpPr>
              <a:cxnSpLocks noChangeAspect="1"/>
              <a:stCxn id="128" idx="2"/>
              <a:endCxn id="122" idx="5"/>
            </p:cNvCxnSpPr>
            <p:nvPr/>
          </p:nvCxnSpPr>
          <p:spPr>
            <a:xfrm flipH="1">
              <a:off x="8269523" y="3270324"/>
              <a:ext cx="254158" cy="325419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966F5374-CFB6-E140-A288-06DD82D1FC6A}"/>
                </a:ext>
              </a:extLst>
            </p:cNvPr>
            <p:cNvSpPr/>
            <p:nvPr/>
          </p:nvSpPr>
          <p:spPr>
            <a:xfrm>
              <a:off x="7819900" y="2981534"/>
              <a:ext cx="360296" cy="360297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696FDAD2-2B65-AE4D-A8E7-F4364D38B232}"/>
                </a:ext>
              </a:extLst>
            </p:cNvPr>
            <p:cNvCxnSpPr>
              <a:cxnSpLocks noChangeAspect="1"/>
              <a:stCxn id="131" idx="0"/>
              <a:endCxn id="138" idx="4"/>
            </p:cNvCxnSpPr>
            <p:nvPr/>
          </p:nvCxnSpPr>
          <p:spPr>
            <a:xfrm flipV="1">
              <a:off x="8000048" y="2693035"/>
              <a:ext cx="224998" cy="288498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09A6F05E-4AA1-D545-BE74-A3B364CD16C0}"/>
                </a:ext>
              </a:extLst>
            </p:cNvPr>
            <p:cNvCxnSpPr>
              <a:cxnSpLocks noChangeAspect="1"/>
              <a:stCxn id="122" idx="7"/>
              <a:endCxn id="131" idx="4"/>
            </p:cNvCxnSpPr>
            <p:nvPr/>
          </p:nvCxnSpPr>
          <p:spPr>
            <a:xfrm flipH="1" flipV="1">
              <a:off x="8000048" y="3341829"/>
              <a:ext cx="138626" cy="253912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58C58508-76CE-E548-B4D2-E79E5410326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138571" y="2512893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FA671612-5BFD-A647-A341-3103747EE87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041719" y="2359774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DFA21ED4-C3DD-A74F-94CB-93ED1886811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135388" y="1912371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5C243251-D6AF-EC42-B66B-1C25CC75B3A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227912" y="2359774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2CEBB56F-9EDD-764D-9B05-AB964C761147}"/>
                </a:ext>
              </a:extLst>
            </p:cNvPr>
            <p:cNvSpPr/>
            <p:nvPr/>
          </p:nvSpPr>
          <p:spPr>
            <a:xfrm>
              <a:off x="8028851" y="2300645"/>
              <a:ext cx="392391" cy="392391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EFE37875-B19B-1340-B4AB-D32584535E5E}"/>
                </a:ext>
              </a:extLst>
            </p:cNvPr>
            <p:cNvCxnSpPr>
              <a:cxnSpLocks noChangeAspect="1"/>
              <a:stCxn id="136" idx="2"/>
              <a:endCxn id="138" idx="0"/>
            </p:cNvCxnSpPr>
            <p:nvPr/>
          </p:nvCxnSpPr>
          <p:spPr>
            <a:xfrm flipH="1">
              <a:off x="8225046" y="2097419"/>
              <a:ext cx="2866" cy="203226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E431D785-EBD1-0842-BFAC-3B4E7F33E424}"/>
                </a:ext>
              </a:extLst>
            </p:cNvPr>
            <p:cNvCxnSpPr>
              <a:cxnSpLocks noChangeAspect="1"/>
              <a:stCxn id="138" idx="4"/>
              <a:endCxn id="128" idx="6"/>
            </p:cNvCxnSpPr>
            <p:nvPr/>
          </p:nvCxnSpPr>
          <p:spPr>
            <a:xfrm>
              <a:off x="8225046" y="2693035"/>
              <a:ext cx="298635" cy="392240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id="{044B7ABC-2411-C24A-AC3C-3216DBE5177D}"/>
              </a:ext>
            </a:extLst>
          </p:cNvPr>
          <p:cNvSpPr/>
          <p:nvPr/>
        </p:nvSpPr>
        <p:spPr>
          <a:xfrm>
            <a:off x="4717199" y="1988844"/>
            <a:ext cx="3150165" cy="827450"/>
          </a:xfrm>
          <a:prstGeom prst="roundRect">
            <a:avLst/>
          </a:prstGeom>
          <a:noFill/>
          <a:ln w="28575">
            <a:solidFill>
              <a:srgbClr val="661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The SOAP search space</a:t>
            </a: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id="{28381358-1FA2-3649-A765-011F283B3FE0}"/>
              </a:ext>
            </a:extLst>
          </p:cNvPr>
          <p:cNvSpPr/>
          <p:nvPr/>
        </p:nvSpPr>
        <p:spPr>
          <a:xfrm>
            <a:off x="8648678" y="1988844"/>
            <a:ext cx="3158410" cy="827450"/>
          </a:xfrm>
          <a:prstGeom prst="roundRect">
            <a:avLst/>
          </a:prstGeom>
          <a:noFill/>
          <a:ln w="28575">
            <a:solidFill>
              <a:srgbClr val="661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Auto-generated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graph substitutions</a:t>
            </a:r>
          </a:p>
        </p:txBody>
      </p:sp>
      <p:sp>
        <p:nvSpPr>
          <p:cNvPr id="143" name="Rounded Rectangle 142">
            <a:extLst>
              <a:ext uri="{FF2B5EF4-FFF2-40B4-BE49-F238E27FC236}">
                <a16:creationId xmlns:a16="http://schemas.microsoft.com/office/drawing/2014/main" id="{4CE950CD-57E7-A240-A9CC-031525B030FE}"/>
              </a:ext>
            </a:extLst>
          </p:cNvPr>
          <p:cNvSpPr/>
          <p:nvPr/>
        </p:nvSpPr>
        <p:spPr>
          <a:xfrm>
            <a:off x="4719070" y="3370127"/>
            <a:ext cx="3146421" cy="827450"/>
          </a:xfrm>
          <a:prstGeom prst="roundRect">
            <a:avLst/>
          </a:prstGeom>
          <a:noFill/>
          <a:ln w="28575">
            <a:solidFill>
              <a:srgbClr val="661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Markov Chain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Monte Carlo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3740DE6F-C022-4B47-ACD9-0CED88F9D5C5}"/>
              </a:ext>
            </a:extLst>
          </p:cNvPr>
          <p:cNvCxnSpPr>
            <a:cxnSpLocks/>
            <a:stCxn id="141" idx="2"/>
            <a:endCxn id="143" idx="0"/>
          </p:cNvCxnSpPr>
          <p:nvPr/>
        </p:nvCxnSpPr>
        <p:spPr>
          <a:xfrm flipH="1">
            <a:off x="6292281" y="2816294"/>
            <a:ext cx="1" cy="553833"/>
          </a:xfrm>
          <a:prstGeom prst="straightConnector1">
            <a:avLst/>
          </a:prstGeom>
          <a:ln w="38100">
            <a:solidFill>
              <a:srgbClr val="79221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id="{94AB6088-80B1-6D44-8198-21A05CD7409E}"/>
              </a:ext>
            </a:extLst>
          </p:cNvPr>
          <p:cNvSpPr/>
          <p:nvPr/>
        </p:nvSpPr>
        <p:spPr>
          <a:xfrm>
            <a:off x="4712714" y="4762763"/>
            <a:ext cx="3146421" cy="855948"/>
          </a:xfrm>
          <a:prstGeom prst="roundRect">
            <a:avLst/>
          </a:prstGeom>
          <a:noFill/>
          <a:ln w="28575">
            <a:solidFill>
              <a:srgbClr val="661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Fast parallelization strategies </a:t>
            </a: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5A56F254-6247-E343-A89F-E0D8B0E97622}"/>
              </a:ext>
            </a:extLst>
          </p:cNvPr>
          <p:cNvCxnSpPr>
            <a:cxnSpLocks/>
            <a:stCxn id="143" idx="2"/>
            <a:endCxn id="145" idx="0"/>
          </p:cNvCxnSpPr>
          <p:nvPr/>
        </p:nvCxnSpPr>
        <p:spPr>
          <a:xfrm flipH="1">
            <a:off x="6285925" y="4197577"/>
            <a:ext cx="6356" cy="565186"/>
          </a:xfrm>
          <a:prstGeom prst="straightConnector1">
            <a:avLst/>
          </a:prstGeom>
          <a:ln w="38100">
            <a:solidFill>
              <a:srgbClr val="79221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939B9A09-57E7-3D4B-BA58-4B3A1F84C659}"/>
              </a:ext>
            </a:extLst>
          </p:cNvPr>
          <p:cNvSpPr/>
          <p:nvPr/>
        </p:nvSpPr>
        <p:spPr>
          <a:xfrm>
            <a:off x="636191" y="4762763"/>
            <a:ext cx="3121449" cy="1001215"/>
          </a:xfrm>
          <a:prstGeom prst="roundRect">
            <a:avLst/>
          </a:prstGeom>
          <a:gradFill rotWithShape="1">
            <a:gsLst>
              <a:gs pos="0">
                <a:srgbClr val="8D3C1E">
                  <a:shade val="70000"/>
                  <a:satMod val="150000"/>
                </a:srgbClr>
              </a:gs>
              <a:gs pos="34000">
                <a:srgbClr val="8D3C1E">
                  <a:shade val="70000"/>
                  <a:satMod val="140000"/>
                </a:srgbClr>
              </a:gs>
              <a:gs pos="70000">
                <a:srgbClr val="8D3C1E">
                  <a:tint val="100000"/>
                  <a:shade val="90000"/>
                  <a:satMod val="140000"/>
                </a:srgbClr>
              </a:gs>
              <a:gs pos="100000">
                <a:srgbClr val="8D3C1E">
                  <a:tint val="100000"/>
                  <a:shade val="100000"/>
                  <a:satMod val="10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Optimized strategies</a:t>
            </a: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C2695658-7F3C-4347-85CE-DEF63BBEBEC1}"/>
              </a:ext>
            </a:extLst>
          </p:cNvPr>
          <p:cNvSpPr/>
          <p:nvPr/>
        </p:nvSpPr>
        <p:spPr>
          <a:xfrm>
            <a:off x="8648678" y="3346455"/>
            <a:ext cx="3158410" cy="827450"/>
          </a:xfrm>
          <a:prstGeom prst="roundRect">
            <a:avLst/>
          </a:prstGeom>
          <a:noFill/>
          <a:ln w="28575">
            <a:solidFill>
              <a:srgbClr val="661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Cost-based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backtracking search</a:t>
            </a:r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798FE8A3-20B7-7C4A-9312-C1A4EB2F2B9F}"/>
              </a:ext>
            </a:extLst>
          </p:cNvPr>
          <p:cNvCxnSpPr>
            <a:cxnSpLocks/>
            <a:stCxn id="142" idx="2"/>
            <a:endCxn id="148" idx="0"/>
          </p:cNvCxnSpPr>
          <p:nvPr/>
        </p:nvCxnSpPr>
        <p:spPr>
          <a:xfrm>
            <a:off x="10227883" y="2816294"/>
            <a:ext cx="0" cy="530161"/>
          </a:xfrm>
          <a:prstGeom prst="straightConnector1">
            <a:avLst/>
          </a:prstGeom>
          <a:ln w="38100">
            <a:solidFill>
              <a:srgbClr val="79221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ounded Rectangle 150">
            <a:extLst>
              <a:ext uri="{FF2B5EF4-FFF2-40B4-BE49-F238E27FC236}">
                <a16:creationId xmlns:a16="http://schemas.microsoft.com/office/drawing/2014/main" id="{A4FB5B80-9DE5-3C44-BC8C-A90B083557D6}"/>
              </a:ext>
            </a:extLst>
          </p:cNvPr>
          <p:cNvSpPr/>
          <p:nvPr/>
        </p:nvSpPr>
        <p:spPr>
          <a:xfrm>
            <a:off x="8648678" y="4750488"/>
            <a:ext cx="3158411" cy="855948"/>
          </a:xfrm>
          <a:prstGeom prst="roundRect">
            <a:avLst/>
          </a:prstGeom>
          <a:noFill/>
          <a:ln w="28575">
            <a:solidFill>
              <a:srgbClr val="661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Optimized computation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graphs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D94182C8-91DA-9F48-9101-64C6AD1E47B7}"/>
              </a:ext>
            </a:extLst>
          </p:cNvPr>
          <p:cNvCxnSpPr>
            <a:cxnSpLocks/>
            <a:stCxn id="148" idx="2"/>
            <a:endCxn id="151" idx="0"/>
          </p:cNvCxnSpPr>
          <p:nvPr/>
        </p:nvCxnSpPr>
        <p:spPr>
          <a:xfrm>
            <a:off x="10227883" y="4173905"/>
            <a:ext cx="1" cy="576583"/>
          </a:xfrm>
          <a:prstGeom prst="straightConnector1">
            <a:avLst/>
          </a:prstGeom>
          <a:ln w="38100">
            <a:solidFill>
              <a:srgbClr val="79221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itle 167">
            <a:extLst>
              <a:ext uri="{FF2B5EF4-FFF2-40B4-BE49-F238E27FC236}">
                <a16:creationId xmlns:a16="http://schemas.microsoft.com/office/drawing/2014/main" id="{072E3075-D005-CE4B-8443-D754BB6E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9405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9" name="Rectangular Callout 68">
            <a:extLst>
              <a:ext uri="{FF2B5EF4-FFF2-40B4-BE49-F238E27FC236}">
                <a16:creationId xmlns:a16="http://schemas.microsoft.com/office/drawing/2014/main" id="{E7B6F6E4-56A8-464C-9242-00458C8B9502}"/>
              </a:ext>
            </a:extLst>
          </p:cNvPr>
          <p:cNvSpPr/>
          <p:nvPr/>
        </p:nvSpPr>
        <p:spPr>
          <a:xfrm>
            <a:off x="4781968" y="5863925"/>
            <a:ext cx="3030415" cy="893417"/>
          </a:xfrm>
          <a:prstGeom prst="wedgeRectCallout">
            <a:avLst>
              <a:gd name="adj1" fmla="val -19913"/>
              <a:gd name="adj2" fmla="val -6801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Outperform data/model parallelism by 3.3x</a:t>
            </a:r>
          </a:p>
        </p:txBody>
      </p:sp>
      <p:sp>
        <p:nvSpPr>
          <p:cNvPr id="70" name="Rectangular Callout 69">
            <a:extLst>
              <a:ext uri="{FF2B5EF4-FFF2-40B4-BE49-F238E27FC236}">
                <a16:creationId xmlns:a16="http://schemas.microsoft.com/office/drawing/2014/main" id="{03A3F328-6B89-1946-92C7-5320597A8976}"/>
              </a:ext>
            </a:extLst>
          </p:cNvPr>
          <p:cNvSpPr/>
          <p:nvPr/>
        </p:nvSpPr>
        <p:spPr>
          <a:xfrm>
            <a:off x="8548520" y="5859052"/>
            <a:ext cx="3333457" cy="893417"/>
          </a:xfrm>
          <a:prstGeom prst="wedgeRectCallout">
            <a:avLst>
              <a:gd name="adj1" fmla="val -22046"/>
              <a:gd name="adj2" fmla="val -687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Outperform rule-based operator fusion by 2.9x</a:t>
            </a:r>
          </a:p>
        </p:txBody>
      </p:sp>
    </p:spTree>
    <p:extLst>
      <p:ext uri="{BB962C8B-B14F-4D97-AF65-F5344CB8AC3E}">
        <p14:creationId xmlns:p14="http://schemas.microsoft.com/office/powerpoint/2010/main" val="374774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3" grpId="0" animBg="1"/>
      <p:bldP spid="100" grpId="0"/>
      <p:bldP spid="101" grpId="0" animBg="1"/>
      <p:bldP spid="117" grpId="0"/>
      <p:bldP spid="119" grpId="0"/>
      <p:bldP spid="119" grpId="1"/>
      <p:bldP spid="120" grpId="0"/>
      <p:bldP spid="141" grpId="0" animBg="1"/>
      <p:bldP spid="142" grpId="0" animBg="1"/>
      <p:bldP spid="143" grpId="0" animBg="1"/>
      <p:bldP spid="145" grpId="0" animBg="1"/>
      <p:bldP spid="148" grpId="0" animBg="1"/>
      <p:bldP spid="151" grpId="0" animBg="1"/>
      <p:bldP spid="69" grpId="0" animBg="1"/>
      <p:bldP spid="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47B98DB-8378-1E48-874B-3D0928E3C699}"/>
              </a:ext>
            </a:extLst>
          </p:cNvPr>
          <p:cNvSpPr/>
          <p:nvPr/>
        </p:nvSpPr>
        <p:spPr>
          <a:xfrm>
            <a:off x="636192" y="2283127"/>
            <a:ext cx="3121449" cy="1001215"/>
          </a:xfrm>
          <a:prstGeom prst="roundRect">
            <a:avLst/>
          </a:prstGeom>
          <a:gradFill rotWithShape="1">
            <a:gsLst>
              <a:gs pos="0">
                <a:srgbClr val="8D3C1E">
                  <a:shade val="70000"/>
                  <a:satMod val="150000"/>
                </a:srgbClr>
              </a:gs>
              <a:gs pos="34000">
                <a:srgbClr val="8D3C1E">
                  <a:shade val="70000"/>
                  <a:satMod val="140000"/>
                </a:srgbClr>
              </a:gs>
              <a:gs pos="70000">
                <a:srgbClr val="8D3C1E">
                  <a:tint val="100000"/>
                  <a:shade val="90000"/>
                  <a:satMod val="140000"/>
                </a:srgbClr>
              </a:gs>
              <a:gs pos="100000">
                <a:srgbClr val="8D3C1E">
                  <a:tint val="100000"/>
                  <a:shade val="100000"/>
                  <a:satMod val="10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search space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of possible strategies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7B5AB1-AAD2-194C-AE42-9D29C73D92AB}"/>
              </a:ext>
            </a:extLst>
          </p:cNvPr>
          <p:cNvSpPr txBox="1"/>
          <p:nvPr/>
        </p:nvSpPr>
        <p:spPr>
          <a:xfrm>
            <a:off x="7701" y="5476459"/>
            <a:ext cx="628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400" b="1" dirty="0">
                <a:solidFill>
                  <a:srgbClr val="8D3C1E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38683D-40B0-DC46-9BD1-97D081B811F1}"/>
              </a:ext>
            </a:extLst>
          </p:cNvPr>
          <p:cNvSpPr txBox="1"/>
          <p:nvPr/>
        </p:nvSpPr>
        <p:spPr>
          <a:xfrm>
            <a:off x="7701" y="3893187"/>
            <a:ext cx="628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400" b="1" dirty="0">
                <a:solidFill>
                  <a:srgbClr val="8D3C1E"/>
                </a:solidFill>
              </a:rPr>
              <a:t>+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BE64783-9CA9-2E47-BD42-A6FC17E470FF}"/>
              </a:ext>
            </a:extLst>
          </p:cNvPr>
          <p:cNvSpPr/>
          <p:nvPr/>
        </p:nvSpPr>
        <p:spPr>
          <a:xfrm>
            <a:off x="636193" y="3782226"/>
            <a:ext cx="3121449" cy="1001215"/>
          </a:xfrm>
          <a:prstGeom prst="roundRect">
            <a:avLst/>
          </a:prstGeom>
          <a:gradFill rotWithShape="1">
            <a:gsLst>
              <a:gs pos="0">
                <a:srgbClr val="8D3C1E">
                  <a:shade val="70000"/>
                  <a:satMod val="150000"/>
                </a:srgbClr>
              </a:gs>
              <a:gs pos="34000">
                <a:srgbClr val="8D3C1E">
                  <a:shade val="70000"/>
                  <a:satMod val="140000"/>
                </a:srgbClr>
              </a:gs>
              <a:gs pos="70000">
                <a:srgbClr val="8D3C1E">
                  <a:tint val="100000"/>
                  <a:shade val="90000"/>
                  <a:satMod val="140000"/>
                </a:srgbClr>
              </a:gs>
              <a:gs pos="100000">
                <a:srgbClr val="8D3C1E">
                  <a:tint val="100000"/>
                  <a:shade val="100000"/>
                  <a:satMod val="10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cost model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and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search algorithm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682A4E6-CA76-2B4C-9139-226A496FAE98}"/>
              </a:ext>
            </a:extLst>
          </p:cNvPr>
          <p:cNvSpPr txBox="1"/>
          <p:nvPr/>
        </p:nvSpPr>
        <p:spPr>
          <a:xfrm>
            <a:off x="4483609" y="1592819"/>
            <a:ext cx="3709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Parallelization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DA49B0CB-B62E-B947-BC39-3F1EB07098C5}"/>
              </a:ext>
            </a:extLst>
          </p:cNvPr>
          <p:cNvSpPr/>
          <p:nvPr/>
        </p:nvSpPr>
        <p:spPr>
          <a:xfrm rot="16200000">
            <a:off x="4672946" y="232971"/>
            <a:ext cx="1000298" cy="15733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383E60D-2113-6544-B8F1-A75C563F9AB1}"/>
              </a:ext>
            </a:extLst>
          </p:cNvPr>
          <p:cNvGrpSpPr/>
          <p:nvPr/>
        </p:nvGrpSpPr>
        <p:grpSpPr>
          <a:xfrm rot="5400000">
            <a:off x="4755250" y="272839"/>
            <a:ext cx="700514" cy="1278252"/>
            <a:chOff x="7819900" y="2300645"/>
            <a:chExt cx="796305" cy="1453046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11C4B53-57E0-8941-8144-EC232B2CB32E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111574" y="3568643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306A11F-B396-CE43-8953-D0E7CCA32C91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7819900" y="3085275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A666455-B6AD-DB4C-B272-953229E92EB6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000664" y="3085276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CD6E9FF-976E-634A-90B8-6E5F4098C041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431157" y="3085276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AECA46B-96AE-6E4C-A131-052854C5115A}"/>
                </a:ext>
              </a:extLst>
            </p:cNvPr>
            <p:cNvCxnSpPr>
              <a:cxnSpLocks noChangeAspect="1"/>
              <a:stCxn id="89" idx="2"/>
              <a:endCxn id="85" idx="5"/>
            </p:cNvCxnSpPr>
            <p:nvPr/>
          </p:nvCxnSpPr>
          <p:spPr>
            <a:xfrm flipH="1">
              <a:off x="8269523" y="3270324"/>
              <a:ext cx="254158" cy="325419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2A058E3-6F62-2744-9E82-AA876F69D4B7}"/>
                </a:ext>
              </a:extLst>
            </p:cNvPr>
            <p:cNvSpPr/>
            <p:nvPr/>
          </p:nvSpPr>
          <p:spPr>
            <a:xfrm>
              <a:off x="7819900" y="2981534"/>
              <a:ext cx="360296" cy="360297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BC5FE34F-7CDB-1A42-B3D2-61DF31A95C6D}"/>
                </a:ext>
              </a:extLst>
            </p:cNvPr>
            <p:cNvCxnSpPr>
              <a:cxnSpLocks noChangeAspect="1"/>
              <a:stCxn id="91" idx="0"/>
              <a:endCxn id="97" idx="4"/>
            </p:cNvCxnSpPr>
            <p:nvPr/>
          </p:nvCxnSpPr>
          <p:spPr>
            <a:xfrm flipV="1">
              <a:off x="8000048" y="2693035"/>
              <a:ext cx="224998" cy="288498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4CDA4661-B465-2B4F-8DBA-73E972BBB75D}"/>
                </a:ext>
              </a:extLst>
            </p:cNvPr>
            <p:cNvCxnSpPr>
              <a:cxnSpLocks noChangeAspect="1"/>
              <a:stCxn id="85" idx="7"/>
              <a:endCxn id="91" idx="4"/>
            </p:cNvCxnSpPr>
            <p:nvPr/>
          </p:nvCxnSpPr>
          <p:spPr>
            <a:xfrm flipH="1" flipV="1">
              <a:off x="8000048" y="3341829"/>
              <a:ext cx="138626" cy="253912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068B8DC-FE28-F844-8716-EBF2FCD57FC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138571" y="2512893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35485A91-D81C-9044-95E2-3EDE61B503B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041719" y="2359774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2EADBCB-7A88-144F-A40E-7A36D3357A9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227912" y="2359774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C2603ED3-FA5D-BD4A-96E3-CCEDD6F78DD0}"/>
                </a:ext>
              </a:extLst>
            </p:cNvPr>
            <p:cNvSpPr/>
            <p:nvPr/>
          </p:nvSpPr>
          <p:spPr>
            <a:xfrm>
              <a:off x="8028851" y="2300645"/>
              <a:ext cx="392391" cy="392391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BE69F958-D5F0-204A-A7E7-F30D9610D3DD}"/>
                </a:ext>
              </a:extLst>
            </p:cNvPr>
            <p:cNvCxnSpPr>
              <a:cxnSpLocks noChangeAspect="1"/>
              <a:stCxn id="97" idx="4"/>
              <a:endCxn id="89" idx="6"/>
            </p:cNvCxnSpPr>
            <p:nvPr/>
          </p:nvCxnSpPr>
          <p:spPr>
            <a:xfrm>
              <a:off x="8225046" y="2693035"/>
              <a:ext cx="298635" cy="392240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8ECFF53A-30EE-2C40-8E86-6278C87CB189}"/>
              </a:ext>
            </a:extLst>
          </p:cNvPr>
          <p:cNvSpPr txBox="1"/>
          <p:nvPr/>
        </p:nvSpPr>
        <p:spPr>
          <a:xfrm>
            <a:off x="4386432" y="1225343"/>
            <a:ext cx="1573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Device 1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57FA3E30-216C-564C-AC51-528E88C12D8B}"/>
              </a:ext>
            </a:extLst>
          </p:cNvPr>
          <p:cNvSpPr/>
          <p:nvPr/>
        </p:nvSpPr>
        <p:spPr>
          <a:xfrm rot="16200000">
            <a:off x="6906496" y="247408"/>
            <a:ext cx="1000298" cy="15733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E8CF2BA-BD8E-0347-A6D2-F29E5068825E}"/>
              </a:ext>
            </a:extLst>
          </p:cNvPr>
          <p:cNvGrpSpPr/>
          <p:nvPr/>
        </p:nvGrpSpPr>
        <p:grpSpPr>
          <a:xfrm rot="5400000">
            <a:off x="6988800" y="287276"/>
            <a:ext cx="700514" cy="1278252"/>
            <a:chOff x="7819900" y="2300645"/>
            <a:chExt cx="796305" cy="1453046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590F506-4B2C-034B-8444-90A571CF5AE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111574" y="3568643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50D4D05C-A1E7-144F-A043-EA285E2FF094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7819900" y="3085275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8E814FC-DDB8-034C-B6DD-FB97D618E18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000664" y="3085276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EAA69B5-133E-7040-99D8-ACC0E449CA7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431157" y="3085276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78D4E009-7756-FF40-A3D0-68295CB272DB}"/>
                </a:ext>
              </a:extLst>
            </p:cNvPr>
            <p:cNvCxnSpPr>
              <a:cxnSpLocks noChangeAspect="1"/>
              <a:stCxn id="107" idx="2"/>
              <a:endCxn id="103" idx="5"/>
            </p:cNvCxnSpPr>
            <p:nvPr/>
          </p:nvCxnSpPr>
          <p:spPr>
            <a:xfrm flipH="1">
              <a:off x="8269523" y="3270324"/>
              <a:ext cx="254158" cy="325419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067B8407-8140-9744-959D-11D7FFFE951F}"/>
                </a:ext>
              </a:extLst>
            </p:cNvPr>
            <p:cNvSpPr/>
            <p:nvPr/>
          </p:nvSpPr>
          <p:spPr>
            <a:xfrm>
              <a:off x="7819900" y="2981534"/>
              <a:ext cx="360296" cy="360297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A7FFD2F3-ECFF-0541-83BA-A50F8C5D03DE}"/>
                </a:ext>
              </a:extLst>
            </p:cNvPr>
            <p:cNvCxnSpPr>
              <a:cxnSpLocks noChangeAspect="1"/>
              <a:stCxn id="109" idx="0"/>
              <a:endCxn id="115" idx="4"/>
            </p:cNvCxnSpPr>
            <p:nvPr/>
          </p:nvCxnSpPr>
          <p:spPr>
            <a:xfrm flipV="1">
              <a:off x="8000048" y="2693035"/>
              <a:ext cx="224998" cy="288498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07F0BCE-4C7B-9945-B13B-78A4E4527896}"/>
                </a:ext>
              </a:extLst>
            </p:cNvPr>
            <p:cNvCxnSpPr>
              <a:cxnSpLocks noChangeAspect="1"/>
              <a:stCxn id="103" idx="7"/>
              <a:endCxn id="109" idx="4"/>
            </p:cNvCxnSpPr>
            <p:nvPr/>
          </p:nvCxnSpPr>
          <p:spPr>
            <a:xfrm flipH="1" flipV="1">
              <a:off x="8000048" y="3341829"/>
              <a:ext cx="138626" cy="253912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95FA7A5-CACF-944E-83C5-556264767CB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138571" y="2512893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08B447E0-C5A6-2F4E-95E6-ED1E2C35C2E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041719" y="2359774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1869B35B-AFC4-3548-B064-D0433EEF39A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227912" y="2359774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1F600CD0-F3C5-1C4A-BEE4-CCA48E884948}"/>
                </a:ext>
              </a:extLst>
            </p:cNvPr>
            <p:cNvSpPr/>
            <p:nvPr/>
          </p:nvSpPr>
          <p:spPr>
            <a:xfrm>
              <a:off x="8028851" y="2300645"/>
              <a:ext cx="392391" cy="392391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490B28DC-A4B4-BD4A-8556-75DE2146BD15}"/>
                </a:ext>
              </a:extLst>
            </p:cNvPr>
            <p:cNvCxnSpPr>
              <a:cxnSpLocks noChangeAspect="1"/>
              <a:stCxn id="115" idx="4"/>
              <a:endCxn id="107" idx="6"/>
            </p:cNvCxnSpPr>
            <p:nvPr/>
          </p:nvCxnSpPr>
          <p:spPr>
            <a:xfrm>
              <a:off x="8225046" y="2693035"/>
              <a:ext cx="298635" cy="392240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D5A66873-57D0-4147-B677-820605D8D4C6}"/>
              </a:ext>
            </a:extLst>
          </p:cNvPr>
          <p:cNvSpPr txBox="1"/>
          <p:nvPr/>
        </p:nvSpPr>
        <p:spPr>
          <a:xfrm>
            <a:off x="6619983" y="1238317"/>
            <a:ext cx="1573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Device N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F8CE885-EBC8-454B-9FC6-77A3AD8B6C13}"/>
              </a:ext>
            </a:extLst>
          </p:cNvPr>
          <p:cNvSpPr/>
          <p:nvPr/>
        </p:nvSpPr>
        <p:spPr>
          <a:xfrm>
            <a:off x="5937112" y="576145"/>
            <a:ext cx="697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4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…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CA3FD8A-5D8C-9A4E-9E1F-23A37B0CD449}"/>
              </a:ext>
            </a:extLst>
          </p:cNvPr>
          <p:cNvSpPr txBox="1"/>
          <p:nvPr/>
        </p:nvSpPr>
        <p:spPr>
          <a:xfrm>
            <a:off x="8730970" y="1597910"/>
            <a:ext cx="2926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Graph Optimizations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24D2546-5F97-E942-8214-DCC9EDE03899}"/>
              </a:ext>
            </a:extLst>
          </p:cNvPr>
          <p:cNvGrpSpPr/>
          <p:nvPr/>
        </p:nvGrpSpPr>
        <p:grpSpPr>
          <a:xfrm rot="5400000">
            <a:off x="9783156" y="178442"/>
            <a:ext cx="847622" cy="1959981"/>
            <a:chOff x="7819900" y="1912371"/>
            <a:chExt cx="796305" cy="1841320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2E065015-856D-F249-AAA4-F12A975A0AD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111574" y="3568643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EFA64C59-A0F2-B845-93A4-AD8131B7728C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7819900" y="3085275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070C8C50-3EA3-3F41-9B7E-9D2BE4BDF14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000664" y="3085276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AC359ED8-BEE2-394C-BF52-0219F053D2D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431157" y="3085276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BBA1A5D1-B66E-DA4D-B888-4C9021965AF3}"/>
                </a:ext>
              </a:extLst>
            </p:cNvPr>
            <p:cNvCxnSpPr>
              <a:cxnSpLocks noChangeAspect="1"/>
              <a:stCxn id="128" idx="2"/>
              <a:endCxn id="122" idx="5"/>
            </p:cNvCxnSpPr>
            <p:nvPr/>
          </p:nvCxnSpPr>
          <p:spPr>
            <a:xfrm flipH="1">
              <a:off x="8269523" y="3270324"/>
              <a:ext cx="254158" cy="325419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966F5374-CFB6-E140-A288-06DD82D1FC6A}"/>
                </a:ext>
              </a:extLst>
            </p:cNvPr>
            <p:cNvSpPr/>
            <p:nvPr/>
          </p:nvSpPr>
          <p:spPr>
            <a:xfrm>
              <a:off x="7819900" y="2981534"/>
              <a:ext cx="360296" cy="360297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696FDAD2-2B65-AE4D-A8E7-F4364D38B232}"/>
                </a:ext>
              </a:extLst>
            </p:cNvPr>
            <p:cNvCxnSpPr>
              <a:cxnSpLocks noChangeAspect="1"/>
              <a:stCxn id="131" idx="0"/>
              <a:endCxn id="138" idx="4"/>
            </p:cNvCxnSpPr>
            <p:nvPr/>
          </p:nvCxnSpPr>
          <p:spPr>
            <a:xfrm flipV="1">
              <a:off x="8000048" y="2693035"/>
              <a:ext cx="224998" cy="288498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09A6F05E-4AA1-D545-BE74-A3B364CD16C0}"/>
                </a:ext>
              </a:extLst>
            </p:cNvPr>
            <p:cNvCxnSpPr>
              <a:cxnSpLocks noChangeAspect="1"/>
              <a:stCxn id="122" idx="7"/>
              <a:endCxn id="131" idx="4"/>
            </p:cNvCxnSpPr>
            <p:nvPr/>
          </p:nvCxnSpPr>
          <p:spPr>
            <a:xfrm flipH="1" flipV="1">
              <a:off x="8000048" y="3341829"/>
              <a:ext cx="138626" cy="253912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58C58508-76CE-E548-B4D2-E79E5410326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138571" y="2512893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FA671612-5BFD-A647-A341-3103747EE87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041719" y="2359774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DFA21ED4-C3DD-A74F-94CB-93ED1886811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135388" y="1912371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5C243251-D6AF-EC42-B66B-1C25CC75B3A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227912" y="2359774"/>
              <a:ext cx="185048" cy="185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2CEBB56F-9EDD-764D-9B05-AB964C761147}"/>
                </a:ext>
              </a:extLst>
            </p:cNvPr>
            <p:cNvSpPr/>
            <p:nvPr/>
          </p:nvSpPr>
          <p:spPr>
            <a:xfrm>
              <a:off x="8028851" y="2300645"/>
              <a:ext cx="392391" cy="392391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EFE37875-B19B-1340-B4AB-D32584535E5E}"/>
                </a:ext>
              </a:extLst>
            </p:cNvPr>
            <p:cNvCxnSpPr>
              <a:cxnSpLocks noChangeAspect="1"/>
              <a:stCxn id="136" idx="2"/>
              <a:endCxn id="138" idx="0"/>
            </p:cNvCxnSpPr>
            <p:nvPr/>
          </p:nvCxnSpPr>
          <p:spPr>
            <a:xfrm flipH="1">
              <a:off x="8225046" y="2097419"/>
              <a:ext cx="2866" cy="203226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E431D785-EBD1-0842-BFAC-3B4E7F33E424}"/>
                </a:ext>
              </a:extLst>
            </p:cNvPr>
            <p:cNvCxnSpPr>
              <a:cxnSpLocks noChangeAspect="1"/>
              <a:stCxn id="138" idx="4"/>
              <a:endCxn id="128" idx="6"/>
            </p:cNvCxnSpPr>
            <p:nvPr/>
          </p:nvCxnSpPr>
          <p:spPr>
            <a:xfrm>
              <a:off x="8225046" y="2693035"/>
              <a:ext cx="298635" cy="392240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id="{044B7ABC-2411-C24A-AC3C-3216DBE5177D}"/>
              </a:ext>
            </a:extLst>
          </p:cNvPr>
          <p:cNvSpPr/>
          <p:nvPr/>
        </p:nvSpPr>
        <p:spPr>
          <a:xfrm>
            <a:off x="4717199" y="2370009"/>
            <a:ext cx="3150165" cy="827450"/>
          </a:xfrm>
          <a:prstGeom prst="roundRect">
            <a:avLst/>
          </a:prstGeom>
          <a:noFill/>
          <a:ln w="28575">
            <a:solidFill>
              <a:srgbClr val="661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The SOAP search space</a:t>
            </a: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id="{28381358-1FA2-3649-A765-011F283B3FE0}"/>
              </a:ext>
            </a:extLst>
          </p:cNvPr>
          <p:cNvSpPr/>
          <p:nvPr/>
        </p:nvSpPr>
        <p:spPr>
          <a:xfrm>
            <a:off x="8648678" y="2370009"/>
            <a:ext cx="3158410" cy="827450"/>
          </a:xfrm>
          <a:prstGeom prst="roundRect">
            <a:avLst/>
          </a:prstGeom>
          <a:noFill/>
          <a:ln w="28575">
            <a:solidFill>
              <a:srgbClr val="661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Auto-generated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graph substitutions</a:t>
            </a:r>
          </a:p>
        </p:txBody>
      </p:sp>
      <p:sp>
        <p:nvSpPr>
          <p:cNvPr id="143" name="Rounded Rectangle 142">
            <a:extLst>
              <a:ext uri="{FF2B5EF4-FFF2-40B4-BE49-F238E27FC236}">
                <a16:creationId xmlns:a16="http://schemas.microsoft.com/office/drawing/2014/main" id="{4CE950CD-57E7-A240-A9CC-031525B030FE}"/>
              </a:ext>
            </a:extLst>
          </p:cNvPr>
          <p:cNvSpPr/>
          <p:nvPr/>
        </p:nvSpPr>
        <p:spPr>
          <a:xfrm>
            <a:off x="4719070" y="3864182"/>
            <a:ext cx="3146421" cy="827450"/>
          </a:xfrm>
          <a:prstGeom prst="roundRect">
            <a:avLst/>
          </a:prstGeom>
          <a:noFill/>
          <a:ln w="28575">
            <a:solidFill>
              <a:srgbClr val="661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Markov Chain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Monte Carlo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3740DE6F-C022-4B47-ACD9-0CED88F9D5C5}"/>
              </a:ext>
            </a:extLst>
          </p:cNvPr>
          <p:cNvCxnSpPr>
            <a:cxnSpLocks/>
            <a:stCxn id="141" idx="2"/>
            <a:endCxn id="143" idx="0"/>
          </p:cNvCxnSpPr>
          <p:nvPr/>
        </p:nvCxnSpPr>
        <p:spPr>
          <a:xfrm flipH="1">
            <a:off x="6292281" y="3197459"/>
            <a:ext cx="1" cy="666723"/>
          </a:xfrm>
          <a:prstGeom prst="straightConnector1">
            <a:avLst/>
          </a:prstGeom>
          <a:ln w="38100">
            <a:solidFill>
              <a:srgbClr val="79221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id="{94AB6088-80B1-6D44-8198-21A05CD7409E}"/>
              </a:ext>
            </a:extLst>
          </p:cNvPr>
          <p:cNvSpPr/>
          <p:nvPr/>
        </p:nvSpPr>
        <p:spPr>
          <a:xfrm>
            <a:off x="4712714" y="5392286"/>
            <a:ext cx="3146421" cy="855948"/>
          </a:xfrm>
          <a:prstGeom prst="roundRect">
            <a:avLst/>
          </a:prstGeom>
          <a:noFill/>
          <a:ln w="28575">
            <a:solidFill>
              <a:srgbClr val="661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Fast parallelization strategies </a:t>
            </a: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5A56F254-6247-E343-A89F-E0D8B0E97622}"/>
              </a:ext>
            </a:extLst>
          </p:cNvPr>
          <p:cNvCxnSpPr>
            <a:cxnSpLocks/>
            <a:stCxn id="143" idx="2"/>
            <a:endCxn id="145" idx="0"/>
          </p:cNvCxnSpPr>
          <p:nvPr/>
        </p:nvCxnSpPr>
        <p:spPr>
          <a:xfrm flipH="1">
            <a:off x="6285925" y="4691632"/>
            <a:ext cx="6356" cy="700654"/>
          </a:xfrm>
          <a:prstGeom prst="straightConnector1">
            <a:avLst/>
          </a:prstGeom>
          <a:ln w="38100">
            <a:solidFill>
              <a:srgbClr val="79221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939B9A09-57E7-3D4B-BA58-4B3A1F84C659}"/>
              </a:ext>
            </a:extLst>
          </p:cNvPr>
          <p:cNvSpPr/>
          <p:nvPr/>
        </p:nvSpPr>
        <p:spPr>
          <a:xfrm>
            <a:off x="636191" y="5392286"/>
            <a:ext cx="3121449" cy="1001215"/>
          </a:xfrm>
          <a:prstGeom prst="roundRect">
            <a:avLst/>
          </a:prstGeom>
          <a:gradFill rotWithShape="1">
            <a:gsLst>
              <a:gs pos="0">
                <a:srgbClr val="8D3C1E">
                  <a:shade val="70000"/>
                  <a:satMod val="150000"/>
                </a:srgbClr>
              </a:gs>
              <a:gs pos="34000">
                <a:srgbClr val="8D3C1E">
                  <a:shade val="70000"/>
                  <a:satMod val="140000"/>
                </a:srgbClr>
              </a:gs>
              <a:gs pos="70000">
                <a:srgbClr val="8D3C1E">
                  <a:tint val="100000"/>
                  <a:shade val="90000"/>
                  <a:satMod val="140000"/>
                </a:srgbClr>
              </a:gs>
              <a:gs pos="100000">
                <a:srgbClr val="8D3C1E">
                  <a:tint val="100000"/>
                  <a:shade val="100000"/>
                  <a:satMod val="10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Optimized strategies</a:t>
            </a: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C2695658-7F3C-4347-85CE-DEF63BBEBEC1}"/>
              </a:ext>
            </a:extLst>
          </p:cNvPr>
          <p:cNvSpPr/>
          <p:nvPr/>
        </p:nvSpPr>
        <p:spPr>
          <a:xfrm>
            <a:off x="8648678" y="3840510"/>
            <a:ext cx="3158410" cy="827450"/>
          </a:xfrm>
          <a:prstGeom prst="roundRect">
            <a:avLst/>
          </a:prstGeom>
          <a:noFill/>
          <a:ln w="28575">
            <a:solidFill>
              <a:srgbClr val="661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Cost-based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backtracking search</a:t>
            </a:r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798FE8A3-20B7-7C4A-9312-C1A4EB2F2B9F}"/>
              </a:ext>
            </a:extLst>
          </p:cNvPr>
          <p:cNvCxnSpPr>
            <a:cxnSpLocks/>
            <a:stCxn id="142" idx="2"/>
            <a:endCxn id="148" idx="0"/>
          </p:cNvCxnSpPr>
          <p:nvPr/>
        </p:nvCxnSpPr>
        <p:spPr>
          <a:xfrm>
            <a:off x="10227883" y="3197459"/>
            <a:ext cx="0" cy="643051"/>
          </a:xfrm>
          <a:prstGeom prst="straightConnector1">
            <a:avLst/>
          </a:prstGeom>
          <a:ln w="38100">
            <a:solidFill>
              <a:srgbClr val="79221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ounded Rectangle 150">
            <a:extLst>
              <a:ext uri="{FF2B5EF4-FFF2-40B4-BE49-F238E27FC236}">
                <a16:creationId xmlns:a16="http://schemas.microsoft.com/office/drawing/2014/main" id="{A4FB5B80-9DE5-3C44-BC8C-A90B083557D6}"/>
              </a:ext>
            </a:extLst>
          </p:cNvPr>
          <p:cNvSpPr/>
          <p:nvPr/>
        </p:nvSpPr>
        <p:spPr>
          <a:xfrm>
            <a:off x="8648678" y="5380011"/>
            <a:ext cx="3158411" cy="855948"/>
          </a:xfrm>
          <a:prstGeom prst="roundRect">
            <a:avLst/>
          </a:prstGeom>
          <a:noFill/>
          <a:ln w="28575">
            <a:solidFill>
              <a:srgbClr val="661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Optimized computation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graphs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D94182C8-91DA-9F48-9101-64C6AD1E47B7}"/>
              </a:ext>
            </a:extLst>
          </p:cNvPr>
          <p:cNvCxnSpPr>
            <a:cxnSpLocks/>
            <a:stCxn id="148" idx="2"/>
            <a:endCxn id="151" idx="0"/>
          </p:cNvCxnSpPr>
          <p:nvPr/>
        </p:nvCxnSpPr>
        <p:spPr>
          <a:xfrm>
            <a:off x="10227883" y="4667960"/>
            <a:ext cx="1" cy="712051"/>
          </a:xfrm>
          <a:prstGeom prst="straightConnector1">
            <a:avLst/>
          </a:prstGeom>
          <a:ln w="38100">
            <a:solidFill>
              <a:srgbClr val="79221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64432CDF-2872-5546-B620-4DA65E01605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7062" y="142240"/>
            <a:ext cx="4332628" cy="65214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4F9A519-C8AA-1044-A5E1-ACC18954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466899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C15215-37AD-5541-B2C0-CED1442B1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Beyond Data and Model Parallelism for Deep Neural Networks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5635A9-9CC6-4648-9322-6BD42D4793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ICML’18, SysML’19</a:t>
            </a:r>
          </a:p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053CBD3-38A6-0F4D-A378-A71EDF57F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C3EE-4F2C-A94E-8229-ED6243AB29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22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A06F-C4A1-CC42-B39B-01AD9D1D0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7570" cy="969405"/>
          </a:xfrm>
        </p:spPr>
        <p:txBody>
          <a:bodyPr/>
          <a:lstStyle/>
          <a:p>
            <a:r>
              <a:rPr lang="en-US" dirty="0"/>
              <a:t>Current Approaches</a:t>
            </a:r>
            <a:r>
              <a:rPr lang="en-US"/>
              <a:t>: Data and Model </a:t>
            </a:r>
            <a:r>
              <a:rPr lang="en-US" dirty="0"/>
              <a:t>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3BF1C-7CAB-BA4B-8313-70D4EBD89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Data parallelism</a:t>
            </a:r>
            <a:r>
              <a:rPr lang="en-US" dirty="0"/>
              <a:t> is the default strategy in existing DNN frameworks</a:t>
            </a:r>
          </a:p>
          <a:p>
            <a:endParaRPr lang="en-US" dirty="0"/>
          </a:p>
          <a:p>
            <a:r>
              <a:rPr lang="en-US" dirty="0"/>
              <a:t>Manually-designed strategies [1, 2]</a:t>
            </a:r>
          </a:p>
          <a:p>
            <a:pPr lvl="1"/>
            <a:r>
              <a:rPr lang="en-US" b="1" dirty="0"/>
              <a:t>Combine data and model parallelism </a:t>
            </a:r>
            <a:r>
              <a:rPr lang="en-US" dirty="0"/>
              <a:t>to accelerate specific DNNs</a:t>
            </a:r>
          </a:p>
          <a:p>
            <a:pPr lvl="1"/>
            <a:endParaRPr lang="en-US" dirty="0"/>
          </a:p>
          <a:p>
            <a:r>
              <a:rPr lang="en-US" dirty="0"/>
              <a:t>Automatic generated strategies</a:t>
            </a:r>
          </a:p>
          <a:p>
            <a:pPr lvl="1"/>
            <a:r>
              <a:rPr lang="en-US" dirty="0" err="1"/>
              <a:t>ColocRL</a:t>
            </a:r>
            <a:r>
              <a:rPr lang="en-US" dirty="0"/>
              <a:t> [3] uses RL to find device placement for </a:t>
            </a:r>
            <a:r>
              <a:rPr lang="en-US" b="1" dirty="0"/>
              <a:t>model parallelism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2A3352-D947-1C45-B4AB-51A54D6DE86A}"/>
              </a:ext>
            </a:extLst>
          </p:cNvPr>
          <p:cNvSpPr txBox="1"/>
          <p:nvPr/>
        </p:nvSpPr>
        <p:spPr>
          <a:xfrm>
            <a:off x="953269" y="6014204"/>
            <a:ext cx="8495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[1] Alex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Krizhevsky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One weird trick for parallelizing convolutional neural networks. 2014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[2] Wu et. al. Google’s neural machine translation system: Bridging the gap between human and machine translation. 2016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Mirhoseini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et. al. Device placement optimization with reinforcement learning. 2017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59C3737-2A25-334D-94B1-51D2E1C3788E}"/>
              </a:ext>
            </a:extLst>
          </p:cNvPr>
          <p:cNvSpPr/>
          <p:nvPr/>
        </p:nvSpPr>
        <p:spPr>
          <a:xfrm>
            <a:off x="1356037" y="4567847"/>
            <a:ext cx="8264940" cy="1207021"/>
          </a:xfrm>
          <a:prstGeom prst="roundRect">
            <a:avLst/>
          </a:prstGeom>
          <a:gradFill rotWithShape="1">
            <a:gsLst>
              <a:gs pos="0">
                <a:srgbClr val="8D3C1E">
                  <a:shade val="70000"/>
                  <a:satMod val="150000"/>
                </a:srgbClr>
              </a:gs>
              <a:gs pos="34000">
                <a:srgbClr val="8D3C1E">
                  <a:shade val="70000"/>
                  <a:satMod val="140000"/>
                </a:srgbClr>
              </a:gs>
              <a:gs pos="70000">
                <a:srgbClr val="8D3C1E">
                  <a:tint val="100000"/>
                  <a:shade val="90000"/>
                  <a:satMod val="140000"/>
                </a:srgbClr>
              </a:gs>
              <a:gs pos="100000">
                <a:srgbClr val="8D3C1E">
                  <a:tint val="100000"/>
                  <a:shade val="100000"/>
                  <a:satMod val="10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Exploring dimensions beyond data and model parallelism can further accelerate DNN training (by up to 3.3x)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964997-DEEF-1F40-806F-735023A10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C3EE-4F2C-A94E-8229-ED6243AB291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4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U_Preso_4x3_v6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10066</TotalTime>
  <Words>1192</Words>
  <Application>Microsoft Macintosh PowerPoint</Application>
  <PresentationFormat>Widescreen</PresentationFormat>
  <Paragraphs>448</Paragraphs>
  <Slides>32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Zapf Dingbats</vt:lpstr>
      <vt:lpstr>Arial</vt:lpstr>
      <vt:lpstr>Calibri</vt:lpstr>
      <vt:lpstr>Source Sans Pro</vt:lpstr>
      <vt:lpstr>Source Sans Pro Semibold</vt:lpstr>
      <vt:lpstr>Wingdings</vt:lpstr>
      <vt:lpstr>Office Theme</vt:lpstr>
      <vt:lpstr>SU_Preso_4x3_v6</vt:lpstr>
      <vt:lpstr>Search-Based Approaches to Accelerate Deep Learning</vt:lpstr>
      <vt:lpstr>Deep Learning is Everywhere</vt:lpstr>
      <vt:lpstr>Deep Learning Deployment is Challenging</vt:lpstr>
      <vt:lpstr>Existing Approach: Heuristic Optimizations</vt:lpstr>
      <vt:lpstr>Search-Based Optimizations</vt:lpstr>
      <vt:lpstr>Overview</vt:lpstr>
      <vt:lpstr>Overview</vt:lpstr>
      <vt:lpstr>Beyond Data and Model Parallelism for Deep Neural Networks </vt:lpstr>
      <vt:lpstr>Current Approaches: Data and Model Parallelism</vt:lpstr>
      <vt:lpstr>The SOAP Search Space</vt:lpstr>
      <vt:lpstr>The SOAP Search Space</vt:lpstr>
      <vt:lpstr>The SOAP Search Space</vt:lpstr>
      <vt:lpstr>The SOAP Search Space</vt:lpstr>
      <vt:lpstr>The SOAP Search Space</vt:lpstr>
      <vt:lpstr>Hybrid Parallelism in SOAP</vt:lpstr>
      <vt:lpstr>PowerPoint Presentation</vt:lpstr>
      <vt:lpstr>PowerPoint Presentation</vt:lpstr>
      <vt:lpstr>PowerPoint Presentation</vt:lpstr>
      <vt:lpstr>FlexFlow</vt:lpstr>
      <vt:lpstr>Evaluation</vt:lpstr>
      <vt:lpstr>Overview</vt:lpstr>
      <vt:lpstr>Optimizing DNN Computation with  Automated Generation of Graph Substitutions</vt:lpstr>
      <vt:lpstr>Current Practice: Rule-Based Graph Transformations</vt:lpstr>
      <vt:lpstr>Limitations of Rule-based Approaches</vt:lpstr>
      <vt:lpstr>Limitations of Rule-based Approaches</vt:lpstr>
      <vt:lpstr>A Missing Graph Optimization</vt:lpstr>
      <vt:lpstr>Can we automatically find these optimizations?</vt:lpstr>
      <vt:lpstr>XFlow</vt:lpstr>
      <vt:lpstr>End-to-end Inference Performance</vt:lpstr>
      <vt:lpstr>Open Problems</vt:lpstr>
      <vt:lpstr>Conclusion</vt:lpstr>
      <vt:lpstr>Backup Slides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Zhihao Jia</dc:creator>
  <cp:lastModifiedBy>Zhihao Jia</cp:lastModifiedBy>
  <cp:revision>1176</cp:revision>
  <dcterms:created xsi:type="dcterms:W3CDTF">2019-04-29T21:58:17Z</dcterms:created>
  <dcterms:modified xsi:type="dcterms:W3CDTF">2019-06-23T16:51:06Z</dcterms:modified>
</cp:coreProperties>
</file>