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610" r:id="rId3"/>
    <p:sldId id="609" r:id="rId4"/>
    <p:sldId id="627" r:id="rId5"/>
    <p:sldId id="611" r:id="rId6"/>
    <p:sldId id="613" r:id="rId7"/>
    <p:sldId id="614" r:id="rId8"/>
    <p:sldId id="616" r:id="rId9"/>
    <p:sldId id="617" r:id="rId10"/>
    <p:sldId id="621" r:id="rId11"/>
    <p:sldId id="628" r:id="rId12"/>
    <p:sldId id="618" r:id="rId13"/>
    <p:sldId id="622" r:id="rId14"/>
    <p:sldId id="624" r:id="rId15"/>
    <p:sldId id="258" r:id="rId16"/>
    <p:sldId id="259" r:id="rId17"/>
    <p:sldId id="625" r:id="rId18"/>
    <p:sldId id="263" r:id="rId19"/>
  </p:sldIdLst>
  <p:sldSz cx="9144000" cy="6858000" type="screen4x3"/>
  <p:notesSz cx="6934200" cy="908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B4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08" autoAdjust="0"/>
  </p:normalViewPr>
  <p:slideViewPr>
    <p:cSldViewPr snapToObjects="1">
      <p:cViewPr varScale="1">
        <p:scale>
          <a:sx n="105" d="100"/>
          <a:sy n="105" d="100"/>
        </p:scale>
        <p:origin x="10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606A26-DF27-124B-9598-4FA940C7D8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B35BA-1948-BB4B-AD1C-8ECC207F5B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31241-F851-0F4A-86CB-FC9EBD2DA29E}" type="datetime1">
              <a:rPr lang="en-US" smtClean="0"/>
              <a:t>6/22/19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253F7-AA4F-D04B-A7BF-C3E372C4AC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24888"/>
            <a:ext cx="3005138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ML for Systems @ISCA2019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BA4B9-F159-EB44-B2A2-84C99DC15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27475" y="8624888"/>
            <a:ext cx="3005138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F860-67C7-AD42-8280-F3E564FE7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925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CCADE-705F-1448-9D92-8B271BA5EE65}" type="datetime1">
              <a:rPr lang="en-US" smtClean="0"/>
              <a:t>6/22/19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3988" y="1135063"/>
            <a:ext cx="4086225" cy="3065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0388"/>
            <a:ext cx="5546725" cy="3575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3005138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ML for Systems @ISCA2019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24888"/>
            <a:ext cx="3005138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0C59-E65D-1549-B07F-683C7C23A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9639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2320-BF87-EA4C-9C98-F406531E0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52F30-9FFE-874A-B7F2-8746D1541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D913-E614-B841-84C8-EBDE6670BE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57C747-5CF2-DD4A-AD73-D209BB5B7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83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C049-1F57-3145-812C-005B9272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037A3-E62D-6942-B89A-E4BF90AFC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07CF8-D4C3-9045-AD13-783225282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4F7C3D-8251-D44F-BF35-75F657894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11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242E1B-26D3-EB42-AA83-43EE06770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16053-0B83-C34D-85A1-034CD8C1F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EAFFB-FDDA-AB4C-9BC1-BEC823BD7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F38B49-0739-CB46-9F10-1BF15F751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68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FA3A-3188-034E-A0DF-62EB7BD4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6D933-41F5-044F-83A5-EE384DE3C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ACB49-79F4-6E40-A025-067D2F261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1A7CB4-3910-1045-A591-D3E848A11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7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D09F-DEE8-F649-AAF4-B285A365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25674-C38E-5C43-801E-26BD988D8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5A5F6-BFBB-E743-9639-F9922F53A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5C871F-5812-DB40-9531-E488AEFEC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24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AF2D-83DF-A442-8FA4-B7DEE76F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BD7E-C52D-4240-9558-0935DA152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953A2-42F4-3142-A350-9A2266953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ADD1C-C638-204D-98E0-322F4180A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A1BF01-4FE5-3749-9135-423356373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81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A547-26DC-6542-8568-6285B5CA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7192A-AF7B-FD47-BC8F-B89A6F361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9473D-5CF6-2242-BEB7-B1201CEAB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E863D-C5C1-C542-A9B1-42E4517B5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29DEA-DD28-5F44-8FDD-67682C655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8AB34-E9BA-5F48-BD76-CB84025C1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684B73-D04B-814B-A2EE-2907B7440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32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3BA3-764D-324B-9C44-C3695D57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03E28-14D3-8149-B3F7-E436F9504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793412-97AF-B141-95E3-ABF5E2ECE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70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0D034-FB8A-4140-B967-EBE319B833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979C91-003D-814E-91FA-48FA0DC96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93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818B5-BB66-554B-933A-F1D7F410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8C0A1-37A6-D940-A861-727D00223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A79DF-A811-0148-A2A7-6CED2D8F7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ECE28-7F50-4E48-90E7-F47FC2E93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C4D8C-4D38-4D4C-A17E-8C1758BC2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05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4B82-01EC-C14F-9F5B-D7F55A00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D256D-B7E5-C64C-A83E-7EFA7A7F4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12B92-C5A5-DA4E-92EA-3879343FE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79B10-2270-3341-B992-0DF8BE404D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6C1969-4F88-EA4F-AE2F-B518F436D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13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8136A7-3DD2-4840-A08E-3E4E5FA89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E43CAD-B91C-7649-A6B1-5E8680DFE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20070E-F95E-E341-8764-6224B277F8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E94985-1452-A74F-8224-544ABA6530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3F29125-4477-A64F-ABA7-1273DE2A0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1043" name="Picture 19" descr="CMwrdmrkRED">
            <a:extLst>
              <a:ext uri="{FF2B5EF4-FFF2-40B4-BE49-F238E27FC236}">
                <a16:creationId xmlns:a16="http://schemas.microsoft.com/office/drawing/2014/main" id="{527495B4-9764-8F41-8D9F-9632DA71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6988"/>
            <a:ext cx="1157287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celogo1">
            <a:extLst>
              <a:ext uri="{FF2B5EF4-FFF2-40B4-BE49-F238E27FC236}">
                <a16:creationId xmlns:a16="http://schemas.microsoft.com/office/drawing/2014/main" id="{EC34553E-3854-5A4C-A771-CF108FC3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4913"/>
            <a:ext cx="1828800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.cmu.edu/user/xiaoxiz2/" TargetMode="External"/><Relationship Id="rId2" Type="http://schemas.openxmlformats.org/officeDocument/2006/relationships/hyperlink" Target="mailto:xiaoxiz2@andrew.cmu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915B5F6-813C-8C4B-96BA-95665724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32" y="3864058"/>
            <a:ext cx="2466936" cy="1642980"/>
          </a:xfrm>
          <a:prstGeom prst="rect">
            <a:avLst/>
          </a:prstGeom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26AE8D83-534A-1F47-AF18-CEE6EACE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119438"/>
            <a:ext cx="43338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FD00D9-816B-A942-B436-6D3E1EA27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/>
          <a:lstStyle/>
          <a:p>
            <a:r>
              <a:rPr lang="en-US" sz="4000" dirty="0"/>
              <a:t>Optimal Learning-Based Network Protocol Selection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97E8B7-C5C5-6141-A292-5B1FD7E20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3119438"/>
            <a:ext cx="7696200" cy="2646362"/>
          </a:xfrm>
        </p:spPr>
        <p:txBody>
          <a:bodyPr/>
          <a:lstStyle/>
          <a:p>
            <a:r>
              <a:rPr lang="en-US" b="1" dirty="0"/>
              <a:t>Xiaoxi Zhang</a:t>
            </a:r>
            <a:r>
              <a:rPr lang="en-US" b="1" baseline="30000" dirty="0"/>
              <a:t>1</a:t>
            </a:r>
            <a:r>
              <a:rPr lang="en-US" dirty="0"/>
              <a:t>, </a:t>
            </a:r>
            <a:r>
              <a:rPr lang="en-US" dirty="0" err="1"/>
              <a:t>Siqi</a:t>
            </a:r>
            <a:r>
              <a:rPr lang="en-US" dirty="0"/>
              <a:t> Chen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Youngbin</a:t>
            </a:r>
            <a:r>
              <a:rPr lang="en-US" dirty="0"/>
              <a:t> Im</a:t>
            </a:r>
            <a:r>
              <a:rPr lang="en-US" baseline="30000" dirty="0"/>
              <a:t>2</a:t>
            </a:r>
            <a:r>
              <a:rPr lang="en-US" dirty="0"/>
              <a:t>, </a:t>
            </a:r>
          </a:p>
          <a:p>
            <a:r>
              <a:rPr lang="en-US" dirty="0"/>
              <a:t>Maria Gorlatoga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lang="en-US" dirty="0" err="1"/>
              <a:t>Sangtae</a:t>
            </a:r>
            <a:r>
              <a:rPr lang="en-US" dirty="0"/>
              <a:t> Ha</a:t>
            </a:r>
            <a:r>
              <a:rPr lang="en-US" baseline="30000" dirty="0"/>
              <a:t>2</a:t>
            </a:r>
            <a:r>
              <a:rPr lang="en-US" dirty="0"/>
              <a:t>, Carlee Joe-Wong</a:t>
            </a:r>
            <a:r>
              <a:rPr lang="en-US" baseline="30000" dirty="0"/>
              <a:t>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Workshop on ML for Systems @ISCA 2019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798DE-F1B5-C942-BC38-48A4A408C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557C747-5CF2-DD4A-AD73-D209BB5B742C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15" name="Picture 14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6E0E0B75-4424-EF49-B325-F47414872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335215"/>
            <a:ext cx="1270000" cy="825996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B863AADF-9936-3D4B-AA7D-87BCCAE41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202" y="4267200"/>
            <a:ext cx="825996" cy="825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2A7FE-7BAE-4249-AB16-7FB77842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3530690"/>
            <a:ext cx="4927303" cy="14985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709E57-A1A8-1045-9629-B2AA3439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Stochastic flow interactions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3AA06-CC84-964F-A615-FB232813A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A5CAE-4893-6C49-8FB2-3B53ED9E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40432"/>
          </a:xfrm>
        </p:spPr>
        <p:txBody>
          <a:bodyPr/>
          <a:lstStyle/>
          <a:p>
            <a:r>
              <a:rPr lang="en-US" sz="2400" dirty="0"/>
              <a:t>For each flow </a:t>
            </a:r>
            <a:r>
              <a:rPr lang="en-US" sz="2400" dirty="0" err="1"/>
              <a:t>i</a:t>
            </a:r>
            <a:r>
              <a:rPr lang="en-US" sz="2400" dirty="0"/>
              <a:t>, on each link l, at each time 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8AC8D-1509-7A47-86A2-AD5B0B977F4C}"/>
              </a:ext>
            </a:extLst>
          </p:cNvPr>
          <p:cNvSpPr txBox="1"/>
          <p:nvPr/>
        </p:nvSpPr>
        <p:spPr>
          <a:xfrm>
            <a:off x="914400" y="2645084"/>
            <a:ext cx="1905000" cy="707886"/>
          </a:xfrm>
          <a:prstGeom prst="rect">
            <a:avLst/>
          </a:prstGeom>
          <a:noFill/>
          <a:ln>
            <a:solidFill>
              <a:srgbClr val="B41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Transmission rate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7DF87AA-0A97-8142-BC4A-6B1ED2D48DD9}"/>
              </a:ext>
            </a:extLst>
          </p:cNvPr>
          <p:cNvSpPr/>
          <p:nvPr/>
        </p:nvSpPr>
        <p:spPr bwMode="auto">
          <a:xfrm rot="2795043">
            <a:off x="2474142" y="3351637"/>
            <a:ext cx="629359" cy="355023"/>
          </a:xfrm>
          <a:prstGeom prst="rightArrow">
            <a:avLst/>
          </a:prstGeom>
          <a:solidFill>
            <a:srgbClr val="B41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pic>
        <p:nvPicPr>
          <p:cNvPr id="11" name="Picture 10" descr="A picture containing indoor, baseball, black, player&#10;&#10;Description automatically generated">
            <a:extLst>
              <a:ext uri="{FF2B5EF4-FFF2-40B4-BE49-F238E27FC236}">
                <a16:creationId xmlns:a16="http://schemas.microsoft.com/office/drawing/2014/main" id="{3C2CA568-0EBC-664D-93D1-96C53292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953000"/>
            <a:ext cx="2520137" cy="11297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0A2A89C-C6B3-634E-88CC-3C34200D2A9C}"/>
              </a:ext>
            </a:extLst>
          </p:cNvPr>
          <p:cNvSpPr txBox="1"/>
          <p:nvPr/>
        </p:nvSpPr>
        <p:spPr>
          <a:xfrm>
            <a:off x="6794506" y="3548343"/>
            <a:ext cx="1881581" cy="1323439"/>
          </a:xfrm>
          <a:prstGeom prst="rect">
            <a:avLst/>
          </a:prstGeom>
          <a:noFill/>
          <a:ln>
            <a:solidFill>
              <a:srgbClr val="B41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Bandwidth </a:t>
            </a:r>
          </a:p>
          <a:p>
            <a:pPr algn="ctr"/>
            <a:r>
              <a:rPr lang="en-US" sz="2000" dirty="0">
                <a:latin typeface="+mn-lt"/>
              </a:rPr>
              <a:t>capacity </a:t>
            </a:r>
          </a:p>
          <a:p>
            <a:pPr algn="ctr"/>
            <a:r>
              <a:rPr lang="en-US" sz="2000" dirty="0">
                <a:latin typeface="+mn-lt"/>
              </a:rPr>
              <a:t>on each link l </a:t>
            </a:r>
          </a:p>
          <a:p>
            <a:pPr algn="ctr"/>
            <a:r>
              <a:rPr lang="en-US" sz="2000" dirty="0">
                <a:latin typeface="+mn-lt"/>
              </a:rPr>
              <a:t>at each time 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FB493C-4328-EE4D-A02C-EF40F602F870}"/>
              </a:ext>
            </a:extLst>
          </p:cNvPr>
          <p:cNvSpPr txBox="1"/>
          <p:nvPr/>
        </p:nvSpPr>
        <p:spPr>
          <a:xfrm>
            <a:off x="5832823" y="2714869"/>
            <a:ext cx="2046285" cy="707886"/>
          </a:xfrm>
          <a:prstGeom prst="rect">
            <a:avLst/>
          </a:prstGeom>
          <a:noFill/>
          <a:ln>
            <a:solidFill>
              <a:srgbClr val="B41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Total bandwidth utilization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D43212-5FC2-CA42-B0D6-CA75F838CA4F}"/>
              </a:ext>
            </a:extLst>
          </p:cNvPr>
          <p:cNvSpPr txBox="1"/>
          <p:nvPr/>
        </p:nvSpPr>
        <p:spPr>
          <a:xfrm>
            <a:off x="4942287" y="5018440"/>
            <a:ext cx="3492500" cy="707886"/>
          </a:xfrm>
          <a:prstGeom prst="rect">
            <a:avLst/>
          </a:prstGeom>
          <a:noFill/>
          <a:ln>
            <a:solidFill>
              <a:srgbClr val="B41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Binary decision variable: protocol chosen for each flow</a:t>
            </a:r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D15AF7C7-083E-AC4A-A7F1-DADFFF154C3A}"/>
              </a:ext>
            </a:extLst>
          </p:cNvPr>
          <p:cNvSpPr/>
          <p:nvPr/>
        </p:nvSpPr>
        <p:spPr bwMode="auto">
          <a:xfrm rot="4468143">
            <a:off x="3837439" y="3276711"/>
            <a:ext cx="425980" cy="289803"/>
          </a:xfrm>
          <a:prstGeom prst="rightArrow">
            <a:avLst/>
          </a:prstGeom>
          <a:solidFill>
            <a:srgbClr val="B41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FF97C0B1-7C1D-E141-AB12-A3438C82C7E4}"/>
              </a:ext>
            </a:extLst>
          </p:cNvPr>
          <p:cNvSpPr/>
          <p:nvPr/>
        </p:nvSpPr>
        <p:spPr bwMode="auto">
          <a:xfrm rot="11984410" flipV="1">
            <a:off x="5996391" y="3671813"/>
            <a:ext cx="862824" cy="362675"/>
          </a:xfrm>
          <a:prstGeom prst="rightArrow">
            <a:avLst/>
          </a:prstGeom>
          <a:solidFill>
            <a:srgbClr val="B41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81284828-B1AB-0947-944F-AE67B54BFE23}"/>
              </a:ext>
            </a:extLst>
          </p:cNvPr>
          <p:cNvSpPr/>
          <p:nvPr/>
        </p:nvSpPr>
        <p:spPr bwMode="auto">
          <a:xfrm rot="12926913">
            <a:off x="5228209" y="4712590"/>
            <a:ext cx="629359" cy="355023"/>
          </a:xfrm>
          <a:prstGeom prst="rightArrow">
            <a:avLst/>
          </a:prstGeom>
          <a:solidFill>
            <a:srgbClr val="B41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DE016ACE-8626-CE47-91D0-A51887F5CAE1}"/>
              </a:ext>
            </a:extLst>
          </p:cNvPr>
          <p:cNvSpPr/>
          <p:nvPr/>
        </p:nvSpPr>
        <p:spPr bwMode="auto">
          <a:xfrm rot="9353140" flipV="1">
            <a:off x="4875599" y="3168117"/>
            <a:ext cx="1053170" cy="362675"/>
          </a:xfrm>
          <a:prstGeom prst="rightArrow">
            <a:avLst/>
          </a:prstGeom>
          <a:solidFill>
            <a:srgbClr val="B41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C95E23-DBE0-054F-9AC9-5C6B71C7A76E}"/>
              </a:ext>
            </a:extLst>
          </p:cNvPr>
          <p:cNvSpPr txBox="1"/>
          <p:nvPr/>
        </p:nvSpPr>
        <p:spPr>
          <a:xfrm>
            <a:off x="3048000" y="2533055"/>
            <a:ext cx="2114104" cy="707886"/>
          </a:xfrm>
          <a:prstGeom prst="rect">
            <a:avLst/>
          </a:prstGeom>
          <a:noFill/>
          <a:ln>
            <a:solidFill>
              <a:srgbClr val="B41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Bandwidth </a:t>
            </a:r>
          </a:p>
          <a:p>
            <a:pPr algn="ctr"/>
            <a:r>
              <a:rPr lang="en-US" sz="2000" dirty="0">
                <a:latin typeface="+mn-lt"/>
              </a:rPr>
              <a:t>partition weight</a:t>
            </a:r>
          </a:p>
        </p:txBody>
      </p:sp>
    </p:spTree>
    <p:extLst>
      <p:ext uri="{BB962C8B-B14F-4D97-AF65-F5344CB8AC3E}">
        <p14:creationId xmlns:p14="http://schemas.microsoft.com/office/powerpoint/2010/main" val="151135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2A7FE-7BAE-4249-AB16-7FB77842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3530690"/>
            <a:ext cx="4927303" cy="14985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709E57-A1A8-1045-9629-B2AA3439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Stochastic flow interactions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3AA06-CC84-964F-A615-FB232813A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A5CAE-4893-6C49-8FB2-3B53ED9E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40432"/>
          </a:xfrm>
        </p:spPr>
        <p:txBody>
          <a:bodyPr/>
          <a:lstStyle/>
          <a:p>
            <a:r>
              <a:rPr lang="en-US" sz="2400" dirty="0" err="1">
                <a:solidFill>
                  <a:srgbClr val="A20000"/>
                </a:solidFill>
              </a:rPr>
              <a:t>I.i.d</a:t>
            </a:r>
            <a:r>
              <a:rPr lang="en-US" sz="2400" dirty="0">
                <a:solidFill>
                  <a:srgbClr val="A20000"/>
                </a:solidFill>
              </a:rPr>
              <a:t>. assumption on each parameter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8AC8D-1509-7A47-86A2-AD5B0B977F4C}"/>
              </a:ext>
            </a:extLst>
          </p:cNvPr>
          <p:cNvSpPr txBox="1"/>
          <p:nvPr/>
        </p:nvSpPr>
        <p:spPr>
          <a:xfrm>
            <a:off x="914400" y="2645084"/>
            <a:ext cx="1905000" cy="707886"/>
          </a:xfrm>
          <a:prstGeom prst="rect">
            <a:avLst/>
          </a:prstGeom>
          <a:noFill/>
          <a:ln>
            <a:solidFill>
              <a:srgbClr val="B41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Transmission rate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7DF87AA-0A97-8142-BC4A-6B1ED2D48DD9}"/>
              </a:ext>
            </a:extLst>
          </p:cNvPr>
          <p:cNvSpPr/>
          <p:nvPr/>
        </p:nvSpPr>
        <p:spPr bwMode="auto">
          <a:xfrm rot="2795043">
            <a:off x="2474142" y="3351637"/>
            <a:ext cx="629359" cy="355023"/>
          </a:xfrm>
          <a:prstGeom prst="rightArrow">
            <a:avLst/>
          </a:prstGeom>
          <a:solidFill>
            <a:srgbClr val="B41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pic>
        <p:nvPicPr>
          <p:cNvPr id="11" name="Picture 10" descr="A picture containing indoor, baseball, black, player&#10;&#10;Description automatically generated">
            <a:extLst>
              <a:ext uri="{FF2B5EF4-FFF2-40B4-BE49-F238E27FC236}">
                <a16:creationId xmlns:a16="http://schemas.microsoft.com/office/drawing/2014/main" id="{3C2CA568-0EBC-664D-93D1-96C53292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953000"/>
            <a:ext cx="2520137" cy="11297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0A2A89C-C6B3-634E-88CC-3C34200D2A9C}"/>
              </a:ext>
            </a:extLst>
          </p:cNvPr>
          <p:cNvSpPr txBox="1"/>
          <p:nvPr/>
        </p:nvSpPr>
        <p:spPr>
          <a:xfrm>
            <a:off x="6794506" y="3548343"/>
            <a:ext cx="1881581" cy="1323439"/>
          </a:xfrm>
          <a:prstGeom prst="rect">
            <a:avLst/>
          </a:prstGeom>
          <a:noFill/>
          <a:ln>
            <a:solidFill>
              <a:srgbClr val="B41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Bandwidth </a:t>
            </a:r>
          </a:p>
          <a:p>
            <a:pPr algn="ctr"/>
            <a:r>
              <a:rPr lang="en-US" sz="2000" dirty="0">
                <a:latin typeface="+mn-lt"/>
              </a:rPr>
              <a:t>capacity </a:t>
            </a:r>
          </a:p>
          <a:p>
            <a:pPr algn="ctr"/>
            <a:r>
              <a:rPr lang="en-US" sz="2000" dirty="0">
                <a:latin typeface="+mn-lt"/>
              </a:rPr>
              <a:t>on each link l </a:t>
            </a:r>
          </a:p>
          <a:p>
            <a:pPr algn="ctr"/>
            <a:r>
              <a:rPr lang="en-US" sz="2000" dirty="0">
                <a:latin typeface="+mn-lt"/>
              </a:rPr>
              <a:t>at each time 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FB493C-4328-EE4D-A02C-EF40F602F870}"/>
              </a:ext>
            </a:extLst>
          </p:cNvPr>
          <p:cNvSpPr txBox="1"/>
          <p:nvPr/>
        </p:nvSpPr>
        <p:spPr>
          <a:xfrm>
            <a:off x="5832823" y="2714869"/>
            <a:ext cx="2046285" cy="707886"/>
          </a:xfrm>
          <a:prstGeom prst="rect">
            <a:avLst/>
          </a:prstGeom>
          <a:noFill/>
          <a:ln>
            <a:solidFill>
              <a:srgbClr val="B41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Total bandwidth utilization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D43212-5FC2-CA42-B0D6-CA75F838CA4F}"/>
              </a:ext>
            </a:extLst>
          </p:cNvPr>
          <p:cNvSpPr txBox="1"/>
          <p:nvPr/>
        </p:nvSpPr>
        <p:spPr>
          <a:xfrm>
            <a:off x="4942287" y="5018440"/>
            <a:ext cx="3492500" cy="707886"/>
          </a:xfrm>
          <a:prstGeom prst="rect">
            <a:avLst/>
          </a:prstGeom>
          <a:noFill/>
          <a:ln>
            <a:solidFill>
              <a:srgbClr val="B41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Binary decision variable: protocol chosen for each flow</a:t>
            </a:r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D15AF7C7-083E-AC4A-A7F1-DADFFF154C3A}"/>
              </a:ext>
            </a:extLst>
          </p:cNvPr>
          <p:cNvSpPr/>
          <p:nvPr/>
        </p:nvSpPr>
        <p:spPr bwMode="auto">
          <a:xfrm rot="4468143">
            <a:off x="3837439" y="3276711"/>
            <a:ext cx="425980" cy="289803"/>
          </a:xfrm>
          <a:prstGeom prst="rightArrow">
            <a:avLst/>
          </a:prstGeom>
          <a:solidFill>
            <a:srgbClr val="B41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FF97C0B1-7C1D-E141-AB12-A3438C82C7E4}"/>
              </a:ext>
            </a:extLst>
          </p:cNvPr>
          <p:cNvSpPr/>
          <p:nvPr/>
        </p:nvSpPr>
        <p:spPr bwMode="auto">
          <a:xfrm rot="11984410" flipV="1">
            <a:off x="5996391" y="3671813"/>
            <a:ext cx="862824" cy="362675"/>
          </a:xfrm>
          <a:prstGeom prst="rightArrow">
            <a:avLst/>
          </a:prstGeom>
          <a:solidFill>
            <a:srgbClr val="B41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81284828-B1AB-0947-944F-AE67B54BFE23}"/>
              </a:ext>
            </a:extLst>
          </p:cNvPr>
          <p:cNvSpPr/>
          <p:nvPr/>
        </p:nvSpPr>
        <p:spPr bwMode="auto">
          <a:xfrm rot="12926913">
            <a:off x="5228209" y="4712590"/>
            <a:ext cx="629359" cy="355023"/>
          </a:xfrm>
          <a:prstGeom prst="rightArrow">
            <a:avLst/>
          </a:prstGeom>
          <a:solidFill>
            <a:srgbClr val="B41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DE016ACE-8626-CE47-91D0-A51887F5CAE1}"/>
              </a:ext>
            </a:extLst>
          </p:cNvPr>
          <p:cNvSpPr/>
          <p:nvPr/>
        </p:nvSpPr>
        <p:spPr bwMode="auto">
          <a:xfrm rot="9353140" flipV="1">
            <a:off x="4875599" y="3168117"/>
            <a:ext cx="1053170" cy="362675"/>
          </a:xfrm>
          <a:prstGeom prst="rightArrow">
            <a:avLst/>
          </a:prstGeom>
          <a:solidFill>
            <a:srgbClr val="B41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C95E23-DBE0-054F-9AC9-5C6B71C7A76E}"/>
              </a:ext>
            </a:extLst>
          </p:cNvPr>
          <p:cNvSpPr txBox="1"/>
          <p:nvPr/>
        </p:nvSpPr>
        <p:spPr>
          <a:xfrm>
            <a:off x="3048000" y="2533055"/>
            <a:ext cx="2114104" cy="707886"/>
          </a:xfrm>
          <a:prstGeom prst="rect">
            <a:avLst/>
          </a:prstGeom>
          <a:noFill/>
          <a:ln>
            <a:solidFill>
              <a:srgbClr val="B41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Bandwidth </a:t>
            </a:r>
          </a:p>
          <a:p>
            <a:pPr algn="ctr"/>
            <a:r>
              <a:rPr lang="en-US" sz="2000" dirty="0">
                <a:latin typeface="+mn-lt"/>
              </a:rPr>
              <a:t>partition weight</a:t>
            </a:r>
          </a:p>
        </p:txBody>
      </p:sp>
    </p:spTree>
    <p:extLst>
      <p:ext uri="{BB962C8B-B14F-4D97-AF65-F5344CB8AC3E}">
        <p14:creationId xmlns:p14="http://schemas.microsoft.com/office/powerpoint/2010/main" val="394474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9E57-A1A8-1045-9629-B2AA3439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Multi-armed bandits (MAB)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3AA06-CC84-964F-A615-FB232813A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6" name="Content Placeholder 4" descr="mab.png">
            <a:extLst>
              <a:ext uri="{FF2B5EF4-FFF2-40B4-BE49-F238E27FC236}">
                <a16:creationId xmlns:a16="http://schemas.microsoft.com/office/drawing/2014/main" id="{01054E48-C172-714D-B83C-DF59C9EB0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12" b="-23712"/>
          <a:stretch>
            <a:fillRect/>
          </a:stretch>
        </p:blipFill>
        <p:spPr>
          <a:xfrm>
            <a:off x="711200" y="2081965"/>
            <a:ext cx="7813040" cy="2744035"/>
          </a:xfrm>
          <a:prstGeom prst="rect">
            <a:avLst/>
          </a:prstGeom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6D1BBD3D-5076-B142-BB27-0DA77F423A60}"/>
              </a:ext>
            </a:extLst>
          </p:cNvPr>
          <p:cNvSpPr txBox="1">
            <a:spLocks/>
          </p:cNvSpPr>
          <p:nvPr/>
        </p:nvSpPr>
        <p:spPr>
          <a:xfrm>
            <a:off x="457200" y="4429760"/>
            <a:ext cx="8229600" cy="204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Sequentially pull arms to maximize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expected total reward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6C5C194-B45A-CE48-B38D-DB4C3828AEF7}"/>
              </a:ext>
            </a:extLst>
          </p:cNvPr>
          <p:cNvSpPr txBox="1"/>
          <p:nvPr/>
        </p:nvSpPr>
        <p:spPr>
          <a:xfrm>
            <a:off x="853440" y="3362960"/>
            <a:ext cx="8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/>
              </a:rPr>
              <a:t>Arm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D3F223C-CFD0-C548-A7F6-C099E77B3676}"/>
              </a:ext>
            </a:extLst>
          </p:cNvPr>
          <p:cNvSpPr txBox="1"/>
          <p:nvPr/>
        </p:nvSpPr>
        <p:spPr>
          <a:xfrm>
            <a:off x="6878320" y="3362960"/>
            <a:ext cx="8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/>
              </a:rPr>
              <a:t>Arm 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E01152-6932-1645-B415-C9D583CFA50A}"/>
              </a:ext>
            </a:extLst>
          </p:cNvPr>
          <p:cNvSpPr txBox="1"/>
          <p:nvPr/>
        </p:nvSpPr>
        <p:spPr>
          <a:xfrm>
            <a:off x="5364480" y="3362960"/>
            <a:ext cx="8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/>
              </a:rPr>
              <a:t>Arm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F16A16-6E61-D245-AC96-6FEE4B2E227B}"/>
              </a:ext>
            </a:extLst>
          </p:cNvPr>
          <p:cNvSpPr txBox="1"/>
          <p:nvPr/>
        </p:nvSpPr>
        <p:spPr>
          <a:xfrm>
            <a:off x="2346960" y="3362960"/>
            <a:ext cx="8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/>
              </a:rPr>
              <a:t>Arm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A30699-D41D-304B-8310-E3174C80970F}"/>
              </a:ext>
            </a:extLst>
          </p:cNvPr>
          <p:cNvSpPr txBox="1"/>
          <p:nvPr/>
        </p:nvSpPr>
        <p:spPr>
          <a:xfrm>
            <a:off x="853440" y="1981200"/>
            <a:ext cx="733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Bandit “arms” (unknown reward probabilities) </a:t>
            </a:r>
          </a:p>
        </p:txBody>
      </p:sp>
    </p:spTree>
    <p:extLst>
      <p:ext uri="{BB962C8B-B14F-4D97-AF65-F5344CB8AC3E}">
        <p14:creationId xmlns:p14="http://schemas.microsoft.com/office/powerpoint/2010/main" val="152582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2A7FE-7BAE-4249-AB16-7FB77842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596907"/>
            <a:ext cx="4927303" cy="14985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709E57-A1A8-1045-9629-B2AA3439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Learning rate distributions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3AA06-CC84-964F-A615-FB232813A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A5CAE-4893-6C49-8FB2-3B53ED9E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40432"/>
          </a:xfrm>
        </p:spPr>
        <p:txBody>
          <a:bodyPr/>
          <a:lstStyle/>
          <a:p>
            <a:r>
              <a:rPr lang="en-US" sz="2400" dirty="0"/>
              <a:t>Transmission rate dependent with the protocol combination used for all co-existing flows </a:t>
            </a:r>
          </a:p>
          <a:p>
            <a:r>
              <a:rPr lang="en-US" sz="2400" dirty="0"/>
              <a:t>Problem: the number of possible protocol combinations exponential with the network size and number of co-existing flows</a:t>
            </a:r>
          </a:p>
        </p:txBody>
      </p:sp>
      <p:pic>
        <p:nvPicPr>
          <p:cNvPr id="11" name="Picture 10" descr="A picture containing indoor, baseball, black, player&#10;&#10;Description automatically generated">
            <a:extLst>
              <a:ext uri="{FF2B5EF4-FFF2-40B4-BE49-F238E27FC236}">
                <a16:creationId xmlns:a16="http://schemas.microsoft.com/office/drawing/2014/main" id="{3C2CA568-0EBC-664D-93D1-96C53292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953000"/>
            <a:ext cx="2520137" cy="11297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45C1E0-8791-9B41-9041-A8592F700A0C}"/>
              </a:ext>
            </a:extLst>
          </p:cNvPr>
          <p:cNvSpPr txBox="1"/>
          <p:nvPr/>
        </p:nvSpPr>
        <p:spPr>
          <a:xfrm>
            <a:off x="5244951" y="3687297"/>
            <a:ext cx="1905000" cy="707886"/>
          </a:xfrm>
          <a:prstGeom prst="rect">
            <a:avLst/>
          </a:prstGeom>
          <a:noFill/>
          <a:ln>
            <a:solidFill>
              <a:srgbClr val="B41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Protocol combination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4502B0F-9C2D-AD44-ACC9-9DDA89B55E9F}"/>
              </a:ext>
            </a:extLst>
          </p:cNvPr>
          <p:cNvSpPr/>
          <p:nvPr/>
        </p:nvSpPr>
        <p:spPr bwMode="auto">
          <a:xfrm rot="7125982">
            <a:off x="5137962" y="4482146"/>
            <a:ext cx="474375" cy="355023"/>
          </a:xfrm>
          <a:prstGeom prst="rightArrow">
            <a:avLst/>
          </a:prstGeom>
          <a:solidFill>
            <a:srgbClr val="B41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1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8491-A4CE-5C4D-94E5-EACB715E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Sketch of our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7A40-802B-074E-B77D-0162BC5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 each link, at each time slot, independently do: </a:t>
            </a:r>
          </a:p>
          <a:p>
            <a:pPr lvl="1"/>
            <a:r>
              <a:rPr lang="en-US" sz="1800" dirty="0"/>
              <a:t>Use the MAB-based algorithm to learn the </a:t>
            </a:r>
            <a:r>
              <a:rPr lang="en-US" sz="1800" i="1" dirty="0"/>
              <a:t>dominant throughput </a:t>
            </a:r>
            <a:r>
              <a:rPr lang="en-US" sz="1800" dirty="0"/>
              <a:t>(or weight for uniform total bandwidth utilization) of each pair of protocols, which is the transmission rate per flow achieved by flows using the better protocol in any protocol pair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Select the protocol pair with the highest dominant throughput over all protocol pairs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Select the better protocol from the chosen protocol pair for the flow with the shortest remaining size and the worse protocol in the chosen pair for other co-existing flows </a:t>
            </a:r>
          </a:p>
          <a:p>
            <a:pPr marL="457200" lvl="1" indent="0">
              <a:buNone/>
            </a:pPr>
            <a:r>
              <a:rPr lang="en-US" sz="1800" dirty="0"/>
              <a:t>(This strategy shares the spirit with Shortest Remaining Time First)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4F59E-1B5C-DC4A-95DD-0CB308AC4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5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9D9C-A997-8A47-AE85-B87A0A20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Theoretical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BCA6-58BB-3B48-8F1F-FE838CF7D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the flows have the same bottleneck link and the total bandwidth utilization is uniform over all protocol combinations: </a:t>
            </a:r>
          </a:p>
          <a:p>
            <a:endParaRPr lang="en-US" sz="2000" dirty="0"/>
          </a:p>
          <a:p>
            <a:pPr lvl="1"/>
            <a:r>
              <a:rPr lang="en-US" sz="2000" dirty="0"/>
              <a:t>Our strategy is optimal if the predictions of protocols are accurate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</a:t>
            </a:r>
            <a:r>
              <a:rPr lang="en-US" sz="2000" dirty="0">
                <a:solidFill>
                  <a:srgbClr val="B41700"/>
                </a:solidFill>
              </a:rPr>
              <a:t>expected gap </a:t>
            </a:r>
            <a:r>
              <a:rPr lang="en-US" sz="2000" dirty="0"/>
              <a:t>of the incurred completion time per flow between our algorithm and the optimum converges to zero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46342-5736-F34E-95B2-7B9D005C6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2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1EE2-8F57-FC40-BCED-E38434B6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Experiment set-up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6F0403-B41E-7D41-B803-63943A6D1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04690"/>
            <a:ext cx="7772400" cy="105791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E0A00-DAAA-0840-AA7B-89C3E766C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08913A-6CA8-CB4D-905E-57A3B92A2320}"/>
              </a:ext>
            </a:extLst>
          </p:cNvPr>
          <p:cNvSpPr txBox="1">
            <a:spLocks/>
          </p:cNvSpPr>
          <p:nvPr/>
        </p:nvSpPr>
        <p:spPr bwMode="auto">
          <a:xfrm>
            <a:off x="685800" y="1981200"/>
            <a:ext cx="777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Hop-by-hop transport layer protocol selection</a:t>
            </a:r>
          </a:p>
          <a:p>
            <a:r>
              <a:rPr lang="en-US" sz="2000" dirty="0"/>
              <a:t>Each node deployed on an Amazon EC2 instance, equipped with a TCP proxy; 50 </a:t>
            </a:r>
            <a:r>
              <a:rPr lang="en-US" sz="2000" dirty="0" err="1"/>
              <a:t>Mbps</a:t>
            </a:r>
            <a:r>
              <a:rPr lang="en-US" sz="2000" dirty="0"/>
              <a:t> capacity per link</a:t>
            </a:r>
          </a:p>
          <a:p>
            <a:r>
              <a:rPr lang="en-US" sz="2000" dirty="0"/>
              <a:t>Protocol choices: TCP CUBIC, Vegas, Reno, Westwood</a:t>
            </a:r>
          </a:p>
          <a:p>
            <a:r>
              <a:rPr lang="en-US" sz="2000" dirty="0"/>
              <a:t>50 Flows arriving in five batches spaced 3 seconds apart</a:t>
            </a:r>
          </a:p>
          <a:p>
            <a:r>
              <a:rPr lang="en-US" sz="2000" dirty="0"/>
              <a:t>Flow sizes uniformly drawn from [10, 20] Mb</a:t>
            </a:r>
          </a:p>
        </p:txBody>
      </p:sp>
    </p:spTree>
    <p:extLst>
      <p:ext uri="{BB962C8B-B14F-4D97-AF65-F5344CB8AC3E}">
        <p14:creationId xmlns:p14="http://schemas.microsoft.com/office/powerpoint/2010/main" val="153899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650A-1BC5-AE4F-ABA6-4DBB2ECB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Performance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EC4E7-DBD5-494E-B1D5-39CF40D2A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96ED0D-F41A-A84B-B32C-7B236275A703}"/>
              </a:ext>
            </a:extLst>
          </p:cNvPr>
          <p:cNvSpPr txBox="1">
            <a:spLocks/>
          </p:cNvSpPr>
          <p:nvPr/>
        </p:nvSpPr>
        <p:spPr bwMode="auto">
          <a:xfrm>
            <a:off x="685800" y="1981200"/>
            <a:ext cx="777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Our algorithm OPSBC decreases the flow completion time by:</a:t>
            </a:r>
          </a:p>
          <a:p>
            <a:pPr lvl="1"/>
            <a:r>
              <a:rPr lang="en-US" sz="1800" dirty="0"/>
              <a:t>66.18% compared with randomly selecting a protocol for each flow on each link (per-flow-random)</a:t>
            </a:r>
          </a:p>
          <a:p>
            <a:pPr lvl="1"/>
            <a:r>
              <a:rPr lang="en-US" sz="1800" dirty="0"/>
              <a:t>43.27% compared with randomly selecting a protocol on each link for all flows to use (per-link-random)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A391AD-0A49-2C43-A3BA-DDF0F2C38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587889"/>
            <a:ext cx="6934200" cy="280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61A648-A911-E548-8D70-E0117F5D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B577B8-4CDD-F04B-886D-D9F30FB1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2" y="3905250"/>
            <a:ext cx="78867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xiaoxiz2@andrew.cmu.edu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https://www.andrew.cmu.edu/user/xiaoxiz2/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5E4730-947D-AA42-9A38-6A97A9F02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C871F-5812-DB40-9531-E488AEFECC4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12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0EAC-C1FF-3A41-8002-6A3A28E8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l"/>
            <a:r>
              <a:rPr lang="en-US" sz="3600" dirty="0"/>
              <a:t>Network needs are heterogeneous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69579-F094-6947-9D1B-015318ADE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FE1A7CB4-3910-1045-A591-D3E848A115EF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28" name="Picture 27" descr="A picture containing person, outdoor, holding, car&#10;&#10;Description automatically generated">
            <a:extLst>
              <a:ext uri="{FF2B5EF4-FFF2-40B4-BE49-F238E27FC236}">
                <a16:creationId xmlns:a16="http://schemas.microsoft.com/office/drawing/2014/main" id="{2841FB89-1432-1243-B3D2-87C16D7F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7753"/>
            <a:ext cx="2686661" cy="15112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EDA25E-47A8-EA46-B92D-B4D85DFD3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430" y="4025999"/>
            <a:ext cx="2309536" cy="1765201"/>
          </a:xfrm>
          <a:prstGeom prst="rect">
            <a:avLst/>
          </a:prstGeom>
        </p:spPr>
      </p:pic>
      <p:pic>
        <p:nvPicPr>
          <p:cNvPr id="42" name="Picture 41" descr="A screen shot of a video game&#10;&#10;Description automatically generated">
            <a:extLst>
              <a:ext uri="{FF2B5EF4-FFF2-40B4-BE49-F238E27FC236}">
                <a16:creationId xmlns:a16="http://schemas.microsoft.com/office/drawing/2014/main" id="{6C04EBF6-C941-F941-8EA2-5FE5013DA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883" y="2421425"/>
            <a:ext cx="3578634" cy="268397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AF304B-2D33-3547-B8EC-82EFEB7972A9}"/>
              </a:ext>
            </a:extLst>
          </p:cNvPr>
          <p:cNvSpPr txBox="1"/>
          <p:nvPr/>
        </p:nvSpPr>
        <p:spPr>
          <a:xfrm>
            <a:off x="5295900" y="5125536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+mn-lt"/>
              </a:rPr>
              <a:t>Video Streaming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21EFAD-D4BA-D04B-9DD0-4C14C44B6E19}"/>
              </a:ext>
            </a:extLst>
          </p:cNvPr>
          <p:cNvSpPr txBox="1"/>
          <p:nvPr/>
        </p:nvSpPr>
        <p:spPr>
          <a:xfrm>
            <a:off x="763695" y="3571845"/>
            <a:ext cx="3292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+mn-lt"/>
              </a:rPr>
              <a:t>Augmented Reality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111637-0A44-0645-9236-5F03946981C6}"/>
              </a:ext>
            </a:extLst>
          </p:cNvPr>
          <p:cNvSpPr txBox="1"/>
          <p:nvPr/>
        </p:nvSpPr>
        <p:spPr>
          <a:xfrm>
            <a:off x="2147710" y="5872810"/>
            <a:ext cx="231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+mn-lt"/>
              </a:rPr>
              <a:t>Internet of Things</a:t>
            </a:r>
          </a:p>
        </p:txBody>
      </p:sp>
    </p:spTree>
    <p:extLst>
      <p:ext uri="{BB962C8B-B14F-4D97-AF65-F5344CB8AC3E}">
        <p14:creationId xmlns:p14="http://schemas.microsoft.com/office/powerpoint/2010/main" val="327667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C0B9-F24F-CD47-BA49-4408BB8D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Today’s network management..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F568D-B8D5-5743-8B73-7C52A499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Relies on static pre-configurations</a:t>
            </a:r>
          </a:p>
          <a:p>
            <a:pPr lvl="1"/>
            <a:r>
              <a:rPr lang="en-US" sz="2000" dirty="0"/>
              <a:t> E.g., pre-specifying routing algorithms used to determine flow paths</a:t>
            </a:r>
          </a:p>
          <a:p>
            <a:pPr lvl="1"/>
            <a:endParaRPr lang="en-US" sz="2400" dirty="0"/>
          </a:p>
          <a:p>
            <a:r>
              <a:rPr lang="en-US" sz="2400" dirty="0"/>
              <a:t>Or provides more flexible configurations but still requires manual intervention </a:t>
            </a:r>
          </a:p>
          <a:p>
            <a:pPr lvl="1"/>
            <a:r>
              <a:rPr lang="en-US" sz="2000" dirty="0"/>
              <a:t>E.g., NFV and Radio access network Intelligence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D7A92-E09A-7645-85D9-E12FF0AE0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09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8D6B-F815-A741-AABA-F606BB51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DC65-30BB-2C4A-A8B2-5DF218192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An alternative solution: automated network management via learning the optimal policy/protocol configuration in real-time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611E5-0F6E-584D-BACC-2F0A0AE41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D2724BF9-94D9-FD4F-AB9D-1FCDE8D4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810000"/>
            <a:ext cx="259168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6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A192-2E55-A44A-B998-3A144DDE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Why automated protocol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4D573-33AB-E744-9ADC-8FC33E8CC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400" dirty="0"/>
              <a:t>A pre-set policy/protocol can’t cover all possible scenarios</a:t>
            </a:r>
          </a:p>
          <a:p>
            <a:endParaRPr lang="en-US" sz="2400" dirty="0"/>
          </a:p>
          <a:p>
            <a:r>
              <a:rPr lang="en-US" sz="2400" dirty="0"/>
              <a:t>Existing policies/protocols can be utilized</a:t>
            </a:r>
          </a:p>
          <a:p>
            <a:endParaRPr lang="en-US" sz="2400" dirty="0"/>
          </a:p>
          <a:p>
            <a:r>
              <a:rPr lang="en-US" sz="2400" dirty="0"/>
              <a:t>Automated and dynamic approaches better adapt to changing environments 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63E1B-68AE-1144-A1ED-506BE09E2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61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9E57-A1A8-1045-9629-B2AA3439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Problem</a:t>
            </a:r>
            <a:r>
              <a:rPr lang="en-US" dirty="0"/>
              <a:t>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3AA06-CC84-964F-A615-FB232813A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639D6E-1BC4-AD44-9E22-E98E11B5DB0C}"/>
              </a:ext>
            </a:extLst>
          </p:cNvPr>
          <p:cNvSpPr/>
          <p:nvPr/>
        </p:nvSpPr>
        <p:spPr>
          <a:xfrm>
            <a:off x="2452909" y="4611314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8FE440-1DEB-AC4D-9F47-C4A7348A0282}"/>
              </a:ext>
            </a:extLst>
          </p:cNvPr>
          <p:cNvSpPr/>
          <p:nvPr/>
        </p:nvSpPr>
        <p:spPr>
          <a:xfrm>
            <a:off x="3887099" y="4611314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579D6EB-8A2E-C74F-A728-315CA6A9D393}"/>
              </a:ext>
            </a:extLst>
          </p:cNvPr>
          <p:cNvSpPr/>
          <p:nvPr/>
        </p:nvSpPr>
        <p:spPr>
          <a:xfrm>
            <a:off x="1675541" y="530726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54DEB5-E0DA-ED47-933F-1E7ED4D83182}"/>
              </a:ext>
            </a:extLst>
          </p:cNvPr>
          <p:cNvSpPr/>
          <p:nvPr/>
        </p:nvSpPr>
        <p:spPr>
          <a:xfrm>
            <a:off x="1675541" y="392511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549D60-ABEC-B441-8C5E-8B121C618846}"/>
              </a:ext>
            </a:extLst>
          </p:cNvPr>
          <p:cNvSpPr/>
          <p:nvPr/>
        </p:nvSpPr>
        <p:spPr>
          <a:xfrm>
            <a:off x="4660173" y="5297512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3A603B4-0481-1144-AB75-F106C0C39A63}"/>
              </a:ext>
            </a:extLst>
          </p:cNvPr>
          <p:cNvSpPr/>
          <p:nvPr/>
        </p:nvSpPr>
        <p:spPr>
          <a:xfrm>
            <a:off x="4660173" y="3915362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16E1FE-82D9-F740-AE9B-4C5491F74350}"/>
              </a:ext>
            </a:extLst>
          </p:cNvPr>
          <p:cNvCxnSpPr>
            <a:cxnSpLocks/>
            <a:stCxn id="30" idx="5"/>
            <a:endCxn id="27" idx="1"/>
          </p:cNvCxnSpPr>
          <p:nvPr/>
        </p:nvCxnSpPr>
        <p:spPr>
          <a:xfrm>
            <a:off x="1906390" y="4159264"/>
            <a:ext cx="586126" cy="49222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B73EB1-D9E8-7341-BA12-A400CE83EF46}"/>
              </a:ext>
            </a:extLst>
          </p:cNvPr>
          <p:cNvCxnSpPr>
            <a:cxnSpLocks/>
            <a:stCxn id="29" idx="7"/>
            <a:endCxn id="27" idx="3"/>
          </p:cNvCxnSpPr>
          <p:nvPr/>
        </p:nvCxnSpPr>
        <p:spPr>
          <a:xfrm flipV="1">
            <a:off x="1906390" y="4845461"/>
            <a:ext cx="586126" cy="501979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5656258-DCD4-934A-9867-3BFFA195D355}"/>
              </a:ext>
            </a:extLst>
          </p:cNvPr>
          <p:cNvCxnSpPr>
            <a:cxnSpLocks/>
          </p:cNvCxnSpPr>
          <p:nvPr/>
        </p:nvCxnSpPr>
        <p:spPr>
          <a:xfrm>
            <a:off x="2710486" y="4709837"/>
            <a:ext cx="1188720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124C21-7D05-6849-855A-4F8EA4D7D511}"/>
              </a:ext>
            </a:extLst>
          </p:cNvPr>
          <p:cNvCxnSpPr>
            <a:cxnSpLocks/>
            <a:stCxn id="28" idx="7"/>
            <a:endCxn id="32" idx="3"/>
          </p:cNvCxnSpPr>
          <p:nvPr/>
        </p:nvCxnSpPr>
        <p:spPr>
          <a:xfrm flipV="1">
            <a:off x="4117948" y="4149509"/>
            <a:ext cx="581832" cy="50197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8F13FA-8106-6149-8BAC-3BC618E6AEB1}"/>
              </a:ext>
            </a:extLst>
          </p:cNvPr>
          <p:cNvCxnSpPr>
            <a:cxnSpLocks/>
            <a:stCxn id="28" idx="5"/>
            <a:endCxn id="31" idx="1"/>
          </p:cNvCxnSpPr>
          <p:nvPr/>
        </p:nvCxnSpPr>
        <p:spPr>
          <a:xfrm>
            <a:off x="4117948" y="4845461"/>
            <a:ext cx="581832" cy="492224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7A6FAA-1B62-144B-B6F1-0E0538B88B3E}"/>
              </a:ext>
            </a:extLst>
          </p:cNvPr>
          <p:cNvCxnSpPr>
            <a:cxnSpLocks/>
          </p:cNvCxnSpPr>
          <p:nvPr/>
        </p:nvCxnSpPr>
        <p:spPr>
          <a:xfrm>
            <a:off x="6053063" y="5145573"/>
            <a:ext cx="553792" cy="0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DAA8297-3285-364E-904E-5135C7519188}"/>
              </a:ext>
            </a:extLst>
          </p:cNvPr>
          <p:cNvSpPr/>
          <p:nvPr/>
        </p:nvSpPr>
        <p:spPr>
          <a:xfrm>
            <a:off x="6059503" y="530726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F60349-BCE9-5341-9052-D6593235BE5E}"/>
              </a:ext>
            </a:extLst>
          </p:cNvPr>
          <p:cNvSpPr txBox="1"/>
          <p:nvPr/>
        </p:nvSpPr>
        <p:spPr>
          <a:xfrm>
            <a:off x="6725425" y="4960907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Flow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7FE750-DE15-E444-B882-416BC68B8749}"/>
              </a:ext>
            </a:extLst>
          </p:cNvPr>
          <p:cNvSpPr txBox="1"/>
          <p:nvPr/>
        </p:nvSpPr>
        <p:spPr>
          <a:xfrm>
            <a:off x="6725425" y="5333724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Network node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955147-C107-E74B-9FFB-D58047C0CB83}"/>
              </a:ext>
            </a:extLst>
          </p:cNvPr>
          <p:cNvCxnSpPr>
            <a:cxnSpLocks/>
          </p:cNvCxnSpPr>
          <p:nvPr/>
        </p:nvCxnSpPr>
        <p:spPr>
          <a:xfrm>
            <a:off x="2710486" y="4792539"/>
            <a:ext cx="1188720" cy="0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DE2249-6C98-5543-A01F-A461E0B72F36}"/>
              </a:ext>
            </a:extLst>
          </p:cNvPr>
          <p:cNvCxnSpPr>
            <a:cxnSpLocks/>
          </p:cNvCxnSpPr>
          <p:nvPr/>
        </p:nvCxnSpPr>
        <p:spPr>
          <a:xfrm>
            <a:off x="6053063" y="4839207"/>
            <a:ext cx="553792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CC2DADC-0DCA-C241-86EF-AE92F004C241}"/>
              </a:ext>
            </a:extLst>
          </p:cNvPr>
          <p:cNvSpPr txBox="1"/>
          <p:nvPr/>
        </p:nvSpPr>
        <p:spPr>
          <a:xfrm>
            <a:off x="6725425" y="4654541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Flow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A854E3-5973-A54C-AB82-30DC6FD357FA}"/>
              </a:ext>
            </a:extLst>
          </p:cNvPr>
          <p:cNvSpPr txBox="1"/>
          <p:nvPr/>
        </p:nvSpPr>
        <p:spPr>
          <a:xfrm>
            <a:off x="1155390" y="3813267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8EFE51-C03E-3144-8B8B-FE7D747D19BA}"/>
              </a:ext>
            </a:extLst>
          </p:cNvPr>
          <p:cNvSpPr txBox="1"/>
          <p:nvPr/>
        </p:nvSpPr>
        <p:spPr>
          <a:xfrm>
            <a:off x="1155390" y="5307267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E8D439-D67E-A540-A1A1-FDE669DE037E}"/>
              </a:ext>
            </a:extLst>
          </p:cNvPr>
          <p:cNvSpPr txBox="1"/>
          <p:nvPr/>
        </p:nvSpPr>
        <p:spPr>
          <a:xfrm>
            <a:off x="5034393" y="3810000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D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63E620-A406-4E44-837F-75DC1FF3E26A}"/>
              </a:ext>
            </a:extLst>
          </p:cNvPr>
          <p:cNvSpPr txBox="1"/>
          <p:nvPr/>
        </p:nvSpPr>
        <p:spPr>
          <a:xfrm>
            <a:off x="5030851" y="5309799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D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2</a:t>
            </a:r>
          </a:p>
        </p:txBody>
      </p:sp>
      <p:sp>
        <p:nvSpPr>
          <p:cNvPr id="49" name="Content Placeholder 18">
            <a:extLst>
              <a:ext uri="{FF2B5EF4-FFF2-40B4-BE49-F238E27FC236}">
                <a16:creationId xmlns:a16="http://schemas.microsoft.com/office/drawing/2014/main" id="{20A25300-CCD1-384F-BEEF-BA932C71C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Flows arrive in a network online </a:t>
            </a:r>
          </a:p>
          <a:p>
            <a:pPr lvl="1"/>
            <a:r>
              <a:rPr lang="en-US" sz="2000" dirty="0"/>
              <a:t>Each flow has a fixed size (the amount of data to transfer) and a pre-determined path</a:t>
            </a:r>
          </a:p>
          <a:p>
            <a:pPr lvl="1"/>
            <a:r>
              <a:rPr lang="en-US" sz="2000" dirty="0"/>
              <a:t>Flows can share one or more links at any given time</a:t>
            </a:r>
          </a:p>
        </p:txBody>
      </p:sp>
    </p:spTree>
    <p:extLst>
      <p:ext uri="{BB962C8B-B14F-4D97-AF65-F5344CB8AC3E}">
        <p14:creationId xmlns:p14="http://schemas.microsoft.com/office/powerpoint/2010/main" val="56292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9E57-A1A8-1045-9629-B2AA3439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Problem</a:t>
            </a:r>
            <a:r>
              <a:rPr lang="en-US" dirty="0"/>
              <a:t>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3AA06-CC84-964F-A615-FB232813A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639D6E-1BC4-AD44-9E22-E98E11B5DB0C}"/>
              </a:ext>
            </a:extLst>
          </p:cNvPr>
          <p:cNvSpPr/>
          <p:nvPr/>
        </p:nvSpPr>
        <p:spPr>
          <a:xfrm>
            <a:off x="2452909" y="4611314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8FE440-1DEB-AC4D-9F47-C4A7348A0282}"/>
              </a:ext>
            </a:extLst>
          </p:cNvPr>
          <p:cNvSpPr/>
          <p:nvPr/>
        </p:nvSpPr>
        <p:spPr>
          <a:xfrm>
            <a:off x="3887099" y="4611314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579D6EB-8A2E-C74F-A728-315CA6A9D393}"/>
              </a:ext>
            </a:extLst>
          </p:cNvPr>
          <p:cNvSpPr/>
          <p:nvPr/>
        </p:nvSpPr>
        <p:spPr>
          <a:xfrm>
            <a:off x="1675541" y="530726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54DEB5-E0DA-ED47-933F-1E7ED4D83182}"/>
              </a:ext>
            </a:extLst>
          </p:cNvPr>
          <p:cNvSpPr/>
          <p:nvPr/>
        </p:nvSpPr>
        <p:spPr>
          <a:xfrm>
            <a:off x="1675541" y="392511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549D60-ABEC-B441-8C5E-8B121C618846}"/>
              </a:ext>
            </a:extLst>
          </p:cNvPr>
          <p:cNvSpPr/>
          <p:nvPr/>
        </p:nvSpPr>
        <p:spPr>
          <a:xfrm>
            <a:off x="4660173" y="5297512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3A603B4-0481-1144-AB75-F106C0C39A63}"/>
              </a:ext>
            </a:extLst>
          </p:cNvPr>
          <p:cNvSpPr/>
          <p:nvPr/>
        </p:nvSpPr>
        <p:spPr>
          <a:xfrm>
            <a:off x="4660173" y="3915362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16E1FE-82D9-F740-AE9B-4C5491F74350}"/>
              </a:ext>
            </a:extLst>
          </p:cNvPr>
          <p:cNvCxnSpPr>
            <a:cxnSpLocks/>
            <a:stCxn id="30" idx="5"/>
            <a:endCxn id="27" idx="1"/>
          </p:cNvCxnSpPr>
          <p:nvPr/>
        </p:nvCxnSpPr>
        <p:spPr>
          <a:xfrm>
            <a:off x="1906390" y="4159264"/>
            <a:ext cx="586126" cy="49222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B73EB1-D9E8-7341-BA12-A400CE83EF46}"/>
              </a:ext>
            </a:extLst>
          </p:cNvPr>
          <p:cNvCxnSpPr>
            <a:cxnSpLocks/>
            <a:stCxn id="29" idx="7"/>
            <a:endCxn id="27" idx="3"/>
          </p:cNvCxnSpPr>
          <p:nvPr/>
        </p:nvCxnSpPr>
        <p:spPr>
          <a:xfrm flipV="1">
            <a:off x="1906390" y="4845461"/>
            <a:ext cx="586126" cy="501979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5656258-DCD4-934A-9867-3BFFA195D355}"/>
              </a:ext>
            </a:extLst>
          </p:cNvPr>
          <p:cNvCxnSpPr>
            <a:cxnSpLocks/>
          </p:cNvCxnSpPr>
          <p:nvPr/>
        </p:nvCxnSpPr>
        <p:spPr>
          <a:xfrm>
            <a:off x="2710486" y="4709837"/>
            <a:ext cx="1188720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124C21-7D05-6849-855A-4F8EA4D7D511}"/>
              </a:ext>
            </a:extLst>
          </p:cNvPr>
          <p:cNvCxnSpPr>
            <a:cxnSpLocks/>
            <a:stCxn id="28" idx="7"/>
            <a:endCxn id="32" idx="3"/>
          </p:cNvCxnSpPr>
          <p:nvPr/>
        </p:nvCxnSpPr>
        <p:spPr>
          <a:xfrm flipV="1">
            <a:off x="4117948" y="4149509"/>
            <a:ext cx="581832" cy="50197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8F13FA-8106-6149-8BAC-3BC618E6AEB1}"/>
              </a:ext>
            </a:extLst>
          </p:cNvPr>
          <p:cNvCxnSpPr>
            <a:cxnSpLocks/>
            <a:stCxn id="28" idx="5"/>
            <a:endCxn id="31" idx="1"/>
          </p:cNvCxnSpPr>
          <p:nvPr/>
        </p:nvCxnSpPr>
        <p:spPr>
          <a:xfrm>
            <a:off x="4117948" y="4845461"/>
            <a:ext cx="581832" cy="492224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7A6FAA-1B62-144B-B6F1-0E0538B88B3E}"/>
              </a:ext>
            </a:extLst>
          </p:cNvPr>
          <p:cNvCxnSpPr>
            <a:cxnSpLocks/>
          </p:cNvCxnSpPr>
          <p:nvPr/>
        </p:nvCxnSpPr>
        <p:spPr>
          <a:xfrm>
            <a:off x="6053063" y="5145573"/>
            <a:ext cx="553792" cy="0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DAA8297-3285-364E-904E-5135C7519188}"/>
              </a:ext>
            </a:extLst>
          </p:cNvPr>
          <p:cNvSpPr/>
          <p:nvPr/>
        </p:nvSpPr>
        <p:spPr>
          <a:xfrm>
            <a:off x="6059503" y="530726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F60349-BCE9-5341-9052-D6593235BE5E}"/>
              </a:ext>
            </a:extLst>
          </p:cNvPr>
          <p:cNvSpPr txBox="1"/>
          <p:nvPr/>
        </p:nvSpPr>
        <p:spPr>
          <a:xfrm>
            <a:off x="6725425" y="4960907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Flow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7FE750-DE15-E444-B882-416BC68B8749}"/>
              </a:ext>
            </a:extLst>
          </p:cNvPr>
          <p:cNvSpPr txBox="1"/>
          <p:nvPr/>
        </p:nvSpPr>
        <p:spPr>
          <a:xfrm>
            <a:off x="6725425" y="5333724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Network node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955147-C107-E74B-9FFB-D58047C0CB83}"/>
              </a:ext>
            </a:extLst>
          </p:cNvPr>
          <p:cNvCxnSpPr>
            <a:cxnSpLocks/>
          </p:cNvCxnSpPr>
          <p:nvPr/>
        </p:nvCxnSpPr>
        <p:spPr>
          <a:xfrm>
            <a:off x="2710486" y="4792539"/>
            <a:ext cx="1188720" cy="0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DE2249-6C98-5543-A01F-A461E0B72F36}"/>
              </a:ext>
            </a:extLst>
          </p:cNvPr>
          <p:cNvCxnSpPr>
            <a:cxnSpLocks/>
          </p:cNvCxnSpPr>
          <p:nvPr/>
        </p:nvCxnSpPr>
        <p:spPr>
          <a:xfrm>
            <a:off x="6053063" y="4839207"/>
            <a:ext cx="553792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CC2DADC-0DCA-C241-86EF-AE92F004C241}"/>
              </a:ext>
            </a:extLst>
          </p:cNvPr>
          <p:cNvSpPr txBox="1"/>
          <p:nvPr/>
        </p:nvSpPr>
        <p:spPr>
          <a:xfrm>
            <a:off x="6725425" y="4654541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Flow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A854E3-5973-A54C-AB82-30DC6FD357FA}"/>
              </a:ext>
            </a:extLst>
          </p:cNvPr>
          <p:cNvSpPr txBox="1"/>
          <p:nvPr/>
        </p:nvSpPr>
        <p:spPr>
          <a:xfrm>
            <a:off x="1155390" y="3813267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8EFE51-C03E-3144-8B8B-FE7D747D19BA}"/>
              </a:ext>
            </a:extLst>
          </p:cNvPr>
          <p:cNvSpPr txBox="1"/>
          <p:nvPr/>
        </p:nvSpPr>
        <p:spPr>
          <a:xfrm>
            <a:off x="1155390" y="5307267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E8D439-D67E-A540-A1A1-FDE669DE037E}"/>
              </a:ext>
            </a:extLst>
          </p:cNvPr>
          <p:cNvSpPr txBox="1"/>
          <p:nvPr/>
        </p:nvSpPr>
        <p:spPr>
          <a:xfrm>
            <a:off x="5034393" y="3810000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D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63E620-A406-4E44-837F-75DC1FF3E26A}"/>
              </a:ext>
            </a:extLst>
          </p:cNvPr>
          <p:cNvSpPr txBox="1"/>
          <p:nvPr/>
        </p:nvSpPr>
        <p:spPr>
          <a:xfrm>
            <a:off x="5030851" y="5309799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D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2</a:t>
            </a:r>
          </a:p>
        </p:txBody>
      </p:sp>
      <p:sp>
        <p:nvSpPr>
          <p:cNvPr id="49" name="Content Placeholder 18">
            <a:extLst>
              <a:ext uri="{FF2B5EF4-FFF2-40B4-BE49-F238E27FC236}">
                <a16:creationId xmlns:a16="http://schemas.microsoft.com/office/drawing/2014/main" id="{20A25300-CCD1-384F-BEEF-BA932C71C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Our decisions: choose one out of M pre-defined protocols to use on each link for each flow</a:t>
            </a:r>
          </a:p>
          <a:p>
            <a:pPr lvl="1"/>
            <a:r>
              <a:rPr lang="en-US" sz="2000" dirty="0"/>
              <a:t>Protocols can be changed over time</a:t>
            </a:r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F5A5637F-6BA8-244F-A4E5-6173A9B10242}"/>
              </a:ext>
            </a:extLst>
          </p:cNvPr>
          <p:cNvSpPr/>
          <p:nvPr/>
        </p:nvSpPr>
        <p:spPr>
          <a:xfrm rot="16200000" flipV="1">
            <a:off x="3104039" y="5073676"/>
            <a:ext cx="407734" cy="270456"/>
          </a:xfrm>
          <a:prstGeom prst="rightArrow">
            <a:avLst/>
          </a:prstGeom>
          <a:solidFill>
            <a:srgbClr val="008F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6EC1D28-C65D-9945-A85D-AF71E1882868}"/>
              </a:ext>
            </a:extLst>
          </p:cNvPr>
          <p:cNvSpPr txBox="1"/>
          <p:nvPr/>
        </p:nvSpPr>
        <p:spPr>
          <a:xfrm>
            <a:off x="2581821" y="3584330"/>
            <a:ext cx="114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F00"/>
                </a:solidFill>
                <a:latin typeface="Arial"/>
              </a:rPr>
              <a:t>TCP Reno</a:t>
            </a:r>
          </a:p>
        </p:txBody>
      </p:sp>
      <p:sp>
        <p:nvSpPr>
          <p:cNvPr id="69" name="Donut 68">
            <a:extLst>
              <a:ext uri="{FF2B5EF4-FFF2-40B4-BE49-F238E27FC236}">
                <a16:creationId xmlns:a16="http://schemas.microsoft.com/office/drawing/2014/main" id="{FC1F2FA6-463C-ED49-82DA-E9AE52A6534F}"/>
              </a:ext>
            </a:extLst>
          </p:cNvPr>
          <p:cNvSpPr/>
          <p:nvPr/>
        </p:nvSpPr>
        <p:spPr>
          <a:xfrm>
            <a:off x="2689685" y="4524680"/>
            <a:ext cx="1222400" cy="435736"/>
          </a:xfrm>
          <a:prstGeom prst="donut">
            <a:avLst>
              <a:gd name="adj" fmla="val 4287"/>
            </a:avLst>
          </a:prstGeom>
          <a:solidFill>
            <a:srgbClr val="FFFF00"/>
          </a:solidFill>
          <a:ln w="26425" cap="flat" cmpd="sng" algn="ctr">
            <a:solidFill>
              <a:srgbClr val="008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Donut 69">
            <a:extLst>
              <a:ext uri="{FF2B5EF4-FFF2-40B4-BE49-F238E27FC236}">
                <a16:creationId xmlns:a16="http://schemas.microsoft.com/office/drawing/2014/main" id="{DD5D75D4-728F-8A4D-94A1-2E937C267B3C}"/>
              </a:ext>
            </a:extLst>
          </p:cNvPr>
          <p:cNvSpPr/>
          <p:nvPr/>
        </p:nvSpPr>
        <p:spPr>
          <a:xfrm rot="19180195">
            <a:off x="3998142" y="4235484"/>
            <a:ext cx="811115" cy="321593"/>
          </a:xfrm>
          <a:prstGeom prst="donut">
            <a:avLst>
              <a:gd name="adj" fmla="val 4287"/>
            </a:avLst>
          </a:prstGeom>
          <a:solidFill>
            <a:srgbClr val="990000"/>
          </a:solidFill>
          <a:ln w="2642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49AEF9A4-DDC1-B348-9F21-632CA94D535B}"/>
              </a:ext>
            </a:extLst>
          </p:cNvPr>
          <p:cNvSpPr/>
          <p:nvPr/>
        </p:nvSpPr>
        <p:spPr>
          <a:xfrm rot="18761189" flipH="1">
            <a:off x="2236257" y="3984448"/>
            <a:ext cx="407734" cy="270456"/>
          </a:xfrm>
          <a:prstGeom prst="rightArrow">
            <a:avLst/>
          </a:prstGeom>
          <a:solidFill>
            <a:srgbClr val="008F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4E96A3-0FE2-0F41-8BA5-216AEC86706F}"/>
              </a:ext>
            </a:extLst>
          </p:cNvPr>
          <p:cNvSpPr txBox="1"/>
          <p:nvPr/>
        </p:nvSpPr>
        <p:spPr>
          <a:xfrm>
            <a:off x="4490211" y="4382869"/>
            <a:ext cx="117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/>
              </a:rPr>
              <a:t>Wireless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/>
              </a:rPr>
              <a:t>link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56B342-2524-544F-9FCC-40F0CC350796}"/>
              </a:ext>
            </a:extLst>
          </p:cNvPr>
          <p:cNvSpPr txBox="1"/>
          <p:nvPr/>
        </p:nvSpPr>
        <p:spPr>
          <a:xfrm>
            <a:off x="3773089" y="3577768"/>
            <a:ext cx="68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/>
              </a:rPr>
              <a:t>UDP </a:t>
            </a:r>
          </a:p>
        </p:txBody>
      </p:sp>
      <p:sp>
        <p:nvSpPr>
          <p:cNvPr id="74" name="Donut 73">
            <a:extLst>
              <a:ext uri="{FF2B5EF4-FFF2-40B4-BE49-F238E27FC236}">
                <a16:creationId xmlns:a16="http://schemas.microsoft.com/office/drawing/2014/main" id="{C629334A-A00A-9F4F-8B5D-682AD1359E10}"/>
              </a:ext>
            </a:extLst>
          </p:cNvPr>
          <p:cNvSpPr/>
          <p:nvPr/>
        </p:nvSpPr>
        <p:spPr>
          <a:xfrm rot="2419805" flipH="1">
            <a:off x="1793855" y="4254750"/>
            <a:ext cx="811115" cy="321593"/>
          </a:xfrm>
          <a:prstGeom prst="donut">
            <a:avLst>
              <a:gd name="adj" fmla="val 4287"/>
            </a:avLst>
          </a:prstGeom>
          <a:ln>
            <a:solidFill>
              <a:srgbClr val="008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1D00B2-A90E-1942-B903-DFA7E0C0007C}"/>
              </a:ext>
            </a:extLst>
          </p:cNvPr>
          <p:cNvSpPr txBox="1"/>
          <p:nvPr/>
        </p:nvSpPr>
        <p:spPr>
          <a:xfrm>
            <a:off x="2022209" y="5487856"/>
            <a:ext cx="297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F00"/>
                </a:solidFill>
                <a:latin typeface="Arial"/>
              </a:rPr>
              <a:t>TCP Cubic, TCP Vegas</a:t>
            </a:r>
          </a:p>
        </p:txBody>
      </p:sp>
      <p:sp>
        <p:nvSpPr>
          <p:cNvPr id="76" name="Right Arrow 75">
            <a:extLst>
              <a:ext uri="{FF2B5EF4-FFF2-40B4-BE49-F238E27FC236}">
                <a16:creationId xmlns:a16="http://schemas.microsoft.com/office/drawing/2014/main" id="{36539934-5E8B-AC4E-A8FA-E9A2EFDE0DFF}"/>
              </a:ext>
            </a:extLst>
          </p:cNvPr>
          <p:cNvSpPr/>
          <p:nvPr/>
        </p:nvSpPr>
        <p:spPr>
          <a:xfrm rot="2838811">
            <a:off x="3964818" y="3966631"/>
            <a:ext cx="407734" cy="27045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9E57-A1A8-1045-9629-B2AA3439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Problem</a:t>
            </a:r>
            <a:r>
              <a:rPr lang="en-US" dirty="0"/>
              <a:t>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3AA06-CC84-964F-A615-FB232813A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639D6E-1BC4-AD44-9E22-E98E11B5DB0C}"/>
              </a:ext>
            </a:extLst>
          </p:cNvPr>
          <p:cNvSpPr/>
          <p:nvPr/>
        </p:nvSpPr>
        <p:spPr>
          <a:xfrm>
            <a:off x="2452909" y="4611314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8FE440-1DEB-AC4D-9F47-C4A7348A0282}"/>
              </a:ext>
            </a:extLst>
          </p:cNvPr>
          <p:cNvSpPr/>
          <p:nvPr/>
        </p:nvSpPr>
        <p:spPr>
          <a:xfrm>
            <a:off x="3887099" y="4611314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579D6EB-8A2E-C74F-A728-315CA6A9D393}"/>
              </a:ext>
            </a:extLst>
          </p:cNvPr>
          <p:cNvSpPr/>
          <p:nvPr/>
        </p:nvSpPr>
        <p:spPr>
          <a:xfrm>
            <a:off x="1675541" y="530726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54DEB5-E0DA-ED47-933F-1E7ED4D83182}"/>
              </a:ext>
            </a:extLst>
          </p:cNvPr>
          <p:cNvSpPr/>
          <p:nvPr/>
        </p:nvSpPr>
        <p:spPr>
          <a:xfrm>
            <a:off x="1675541" y="392511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549D60-ABEC-B441-8C5E-8B121C618846}"/>
              </a:ext>
            </a:extLst>
          </p:cNvPr>
          <p:cNvSpPr/>
          <p:nvPr/>
        </p:nvSpPr>
        <p:spPr>
          <a:xfrm>
            <a:off x="4660173" y="5297512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3A603B4-0481-1144-AB75-F106C0C39A63}"/>
              </a:ext>
            </a:extLst>
          </p:cNvPr>
          <p:cNvSpPr/>
          <p:nvPr/>
        </p:nvSpPr>
        <p:spPr>
          <a:xfrm>
            <a:off x="4660173" y="3915362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16E1FE-82D9-F740-AE9B-4C5491F74350}"/>
              </a:ext>
            </a:extLst>
          </p:cNvPr>
          <p:cNvCxnSpPr>
            <a:cxnSpLocks/>
            <a:stCxn id="30" idx="5"/>
            <a:endCxn id="27" idx="1"/>
          </p:cNvCxnSpPr>
          <p:nvPr/>
        </p:nvCxnSpPr>
        <p:spPr>
          <a:xfrm>
            <a:off x="1906390" y="4159264"/>
            <a:ext cx="586126" cy="49222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B73EB1-D9E8-7341-BA12-A400CE83EF46}"/>
              </a:ext>
            </a:extLst>
          </p:cNvPr>
          <p:cNvCxnSpPr>
            <a:cxnSpLocks/>
            <a:stCxn id="29" idx="7"/>
            <a:endCxn id="27" idx="3"/>
          </p:cNvCxnSpPr>
          <p:nvPr/>
        </p:nvCxnSpPr>
        <p:spPr>
          <a:xfrm flipV="1">
            <a:off x="1906390" y="4845461"/>
            <a:ext cx="586126" cy="501979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5656258-DCD4-934A-9867-3BFFA195D355}"/>
              </a:ext>
            </a:extLst>
          </p:cNvPr>
          <p:cNvCxnSpPr>
            <a:cxnSpLocks/>
          </p:cNvCxnSpPr>
          <p:nvPr/>
        </p:nvCxnSpPr>
        <p:spPr>
          <a:xfrm>
            <a:off x="2710486" y="4709837"/>
            <a:ext cx="1188720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124C21-7D05-6849-855A-4F8EA4D7D511}"/>
              </a:ext>
            </a:extLst>
          </p:cNvPr>
          <p:cNvCxnSpPr>
            <a:cxnSpLocks/>
            <a:stCxn id="28" idx="7"/>
            <a:endCxn id="32" idx="3"/>
          </p:cNvCxnSpPr>
          <p:nvPr/>
        </p:nvCxnSpPr>
        <p:spPr>
          <a:xfrm flipV="1">
            <a:off x="4117948" y="4149509"/>
            <a:ext cx="581832" cy="50197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8F13FA-8106-6149-8BAC-3BC618E6AEB1}"/>
              </a:ext>
            </a:extLst>
          </p:cNvPr>
          <p:cNvCxnSpPr>
            <a:cxnSpLocks/>
            <a:stCxn id="28" idx="5"/>
            <a:endCxn id="31" idx="1"/>
          </p:cNvCxnSpPr>
          <p:nvPr/>
        </p:nvCxnSpPr>
        <p:spPr>
          <a:xfrm>
            <a:off x="4117948" y="4845461"/>
            <a:ext cx="581832" cy="492224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7A6FAA-1B62-144B-B6F1-0E0538B88B3E}"/>
              </a:ext>
            </a:extLst>
          </p:cNvPr>
          <p:cNvCxnSpPr>
            <a:cxnSpLocks/>
          </p:cNvCxnSpPr>
          <p:nvPr/>
        </p:nvCxnSpPr>
        <p:spPr>
          <a:xfrm>
            <a:off x="6053063" y="5145573"/>
            <a:ext cx="553792" cy="0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DAA8297-3285-364E-904E-5135C7519188}"/>
              </a:ext>
            </a:extLst>
          </p:cNvPr>
          <p:cNvSpPr/>
          <p:nvPr/>
        </p:nvSpPr>
        <p:spPr>
          <a:xfrm>
            <a:off x="6059503" y="530726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F60349-BCE9-5341-9052-D6593235BE5E}"/>
              </a:ext>
            </a:extLst>
          </p:cNvPr>
          <p:cNvSpPr txBox="1"/>
          <p:nvPr/>
        </p:nvSpPr>
        <p:spPr>
          <a:xfrm>
            <a:off x="6725425" y="4960907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Flow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7FE750-DE15-E444-B882-416BC68B8749}"/>
              </a:ext>
            </a:extLst>
          </p:cNvPr>
          <p:cNvSpPr txBox="1"/>
          <p:nvPr/>
        </p:nvSpPr>
        <p:spPr>
          <a:xfrm>
            <a:off x="6725425" y="5333724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Network node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955147-C107-E74B-9FFB-D58047C0CB83}"/>
              </a:ext>
            </a:extLst>
          </p:cNvPr>
          <p:cNvCxnSpPr>
            <a:cxnSpLocks/>
          </p:cNvCxnSpPr>
          <p:nvPr/>
        </p:nvCxnSpPr>
        <p:spPr>
          <a:xfrm>
            <a:off x="2710486" y="4792539"/>
            <a:ext cx="1188720" cy="0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DE2249-6C98-5543-A01F-A461E0B72F36}"/>
              </a:ext>
            </a:extLst>
          </p:cNvPr>
          <p:cNvCxnSpPr>
            <a:cxnSpLocks/>
          </p:cNvCxnSpPr>
          <p:nvPr/>
        </p:nvCxnSpPr>
        <p:spPr>
          <a:xfrm>
            <a:off x="6053063" y="4839207"/>
            <a:ext cx="553792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CC2DADC-0DCA-C241-86EF-AE92F004C241}"/>
              </a:ext>
            </a:extLst>
          </p:cNvPr>
          <p:cNvSpPr txBox="1"/>
          <p:nvPr/>
        </p:nvSpPr>
        <p:spPr>
          <a:xfrm>
            <a:off x="6725425" y="4654541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Flow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A854E3-5973-A54C-AB82-30DC6FD357FA}"/>
              </a:ext>
            </a:extLst>
          </p:cNvPr>
          <p:cNvSpPr txBox="1"/>
          <p:nvPr/>
        </p:nvSpPr>
        <p:spPr>
          <a:xfrm>
            <a:off x="1155390" y="3813267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8EFE51-C03E-3144-8B8B-FE7D747D19BA}"/>
              </a:ext>
            </a:extLst>
          </p:cNvPr>
          <p:cNvSpPr txBox="1"/>
          <p:nvPr/>
        </p:nvSpPr>
        <p:spPr>
          <a:xfrm>
            <a:off x="1155390" y="5307267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E8D439-D67E-A540-A1A1-FDE669DE037E}"/>
              </a:ext>
            </a:extLst>
          </p:cNvPr>
          <p:cNvSpPr txBox="1"/>
          <p:nvPr/>
        </p:nvSpPr>
        <p:spPr>
          <a:xfrm>
            <a:off x="5034393" y="3810000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D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63E620-A406-4E44-837F-75DC1FF3E26A}"/>
              </a:ext>
            </a:extLst>
          </p:cNvPr>
          <p:cNvSpPr txBox="1"/>
          <p:nvPr/>
        </p:nvSpPr>
        <p:spPr>
          <a:xfrm>
            <a:off x="5030851" y="5309799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D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2</a:t>
            </a:r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F5A5637F-6BA8-244F-A4E5-6173A9B10242}"/>
              </a:ext>
            </a:extLst>
          </p:cNvPr>
          <p:cNvSpPr/>
          <p:nvPr/>
        </p:nvSpPr>
        <p:spPr>
          <a:xfrm rot="16200000" flipV="1">
            <a:off x="3104039" y="5073676"/>
            <a:ext cx="407734" cy="270456"/>
          </a:xfrm>
          <a:prstGeom prst="rightArrow">
            <a:avLst/>
          </a:prstGeom>
          <a:solidFill>
            <a:srgbClr val="008F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6EC1D28-C65D-9945-A85D-AF71E1882868}"/>
              </a:ext>
            </a:extLst>
          </p:cNvPr>
          <p:cNvSpPr txBox="1"/>
          <p:nvPr/>
        </p:nvSpPr>
        <p:spPr>
          <a:xfrm>
            <a:off x="2581821" y="3584330"/>
            <a:ext cx="114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F00"/>
                </a:solidFill>
                <a:latin typeface="Arial"/>
              </a:rPr>
              <a:t>TCP Reno</a:t>
            </a:r>
          </a:p>
        </p:txBody>
      </p:sp>
      <p:sp>
        <p:nvSpPr>
          <p:cNvPr id="69" name="Donut 68">
            <a:extLst>
              <a:ext uri="{FF2B5EF4-FFF2-40B4-BE49-F238E27FC236}">
                <a16:creationId xmlns:a16="http://schemas.microsoft.com/office/drawing/2014/main" id="{FC1F2FA6-463C-ED49-82DA-E9AE52A6534F}"/>
              </a:ext>
            </a:extLst>
          </p:cNvPr>
          <p:cNvSpPr/>
          <p:nvPr/>
        </p:nvSpPr>
        <p:spPr>
          <a:xfrm>
            <a:off x="2689685" y="4524680"/>
            <a:ext cx="1222400" cy="435736"/>
          </a:xfrm>
          <a:prstGeom prst="donut">
            <a:avLst>
              <a:gd name="adj" fmla="val 4287"/>
            </a:avLst>
          </a:prstGeom>
          <a:solidFill>
            <a:srgbClr val="FFFF00"/>
          </a:solidFill>
          <a:ln w="26425" cap="flat" cmpd="sng" algn="ctr">
            <a:solidFill>
              <a:srgbClr val="008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Donut 69">
            <a:extLst>
              <a:ext uri="{FF2B5EF4-FFF2-40B4-BE49-F238E27FC236}">
                <a16:creationId xmlns:a16="http://schemas.microsoft.com/office/drawing/2014/main" id="{DD5D75D4-728F-8A4D-94A1-2E937C267B3C}"/>
              </a:ext>
            </a:extLst>
          </p:cNvPr>
          <p:cNvSpPr/>
          <p:nvPr/>
        </p:nvSpPr>
        <p:spPr>
          <a:xfrm rot="19180195">
            <a:off x="3998142" y="4235484"/>
            <a:ext cx="811115" cy="321593"/>
          </a:xfrm>
          <a:prstGeom prst="donut">
            <a:avLst>
              <a:gd name="adj" fmla="val 4287"/>
            </a:avLst>
          </a:prstGeom>
          <a:solidFill>
            <a:srgbClr val="990000"/>
          </a:solidFill>
          <a:ln w="2642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49AEF9A4-DDC1-B348-9F21-632CA94D535B}"/>
              </a:ext>
            </a:extLst>
          </p:cNvPr>
          <p:cNvSpPr/>
          <p:nvPr/>
        </p:nvSpPr>
        <p:spPr>
          <a:xfrm rot="18761189" flipH="1">
            <a:off x="2236257" y="3984448"/>
            <a:ext cx="407734" cy="270456"/>
          </a:xfrm>
          <a:prstGeom prst="rightArrow">
            <a:avLst/>
          </a:prstGeom>
          <a:solidFill>
            <a:srgbClr val="008F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4E96A3-0FE2-0F41-8BA5-216AEC86706F}"/>
              </a:ext>
            </a:extLst>
          </p:cNvPr>
          <p:cNvSpPr txBox="1"/>
          <p:nvPr/>
        </p:nvSpPr>
        <p:spPr>
          <a:xfrm>
            <a:off x="4490211" y="4382869"/>
            <a:ext cx="117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/>
              </a:rPr>
              <a:t>Wireless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/>
              </a:rPr>
              <a:t>link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56B342-2524-544F-9FCC-40F0CC350796}"/>
              </a:ext>
            </a:extLst>
          </p:cNvPr>
          <p:cNvSpPr txBox="1"/>
          <p:nvPr/>
        </p:nvSpPr>
        <p:spPr>
          <a:xfrm>
            <a:off x="3773089" y="3577768"/>
            <a:ext cx="68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/>
              </a:rPr>
              <a:t>UDP </a:t>
            </a:r>
          </a:p>
        </p:txBody>
      </p:sp>
      <p:sp>
        <p:nvSpPr>
          <p:cNvPr id="74" name="Donut 73">
            <a:extLst>
              <a:ext uri="{FF2B5EF4-FFF2-40B4-BE49-F238E27FC236}">
                <a16:creationId xmlns:a16="http://schemas.microsoft.com/office/drawing/2014/main" id="{C629334A-A00A-9F4F-8B5D-682AD1359E10}"/>
              </a:ext>
            </a:extLst>
          </p:cNvPr>
          <p:cNvSpPr/>
          <p:nvPr/>
        </p:nvSpPr>
        <p:spPr>
          <a:xfrm rot="2419805" flipH="1">
            <a:off x="1793855" y="4254750"/>
            <a:ext cx="811115" cy="321593"/>
          </a:xfrm>
          <a:prstGeom prst="donut">
            <a:avLst>
              <a:gd name="adj" fmla="val 4287"/>
            </a:avLst>
          </a:prstGeom>
          <a:ln>
            <a:solidFill>
              <a:srgbClr val="008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1D00B2-A90E-1942-B903-DFA7E0C0007C}"/>
              </a:ext>
            </a:extLst>
          </p:cNvPr>
          <p:cNvSpPr txBox="1"/>
          <p:nvPr/>
        </p:nvSpPr>
        <p:spPr>
          <a:xfrm>
            <a:off x="2022209" y="5487856"/>
            <a:ext cx="297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F00"/>
                </a:solidFill>
                <a:latin typeface="Arial"/>
              </a:rPr>
              <a:t>TCP Cubic, TCP Vegas</a:t>
            </a:r>
          </a:p>
        </p:txBody>
      </p:sp>
      <p:sp>
        <p:nvSpPr>
          <p:cNvPr id="76" name="Right Arrow 75">
            <a:extLst>
              <a:ext uri="{FF2B5EF4-FFF2-40B4-BE49-F238E27FC236}">
                <a16:creationId xmlns:a16="http://schemas.microsoft.com/office/drawing/2014/main" id="{36539934-5E8B-AC4E-A8FA-E9A2EFDE0DFF}"/>
              </a:ext>
            </a:extLst>
          </p:cNvPr>
          <p:cNvSpPr/>
          <p:nvPr/>
        </p:nvSpPr>
        <p:spPr>
          <a:xfrm rot="2838811">
            <a:off x="3964818" y="3966631"/>
            <a:ext cx="407734" cy="27045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A5CAE-4893-6C49-8FB2-3B53ED9E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Our goal: minimize the total flow completion time</a:t>
            </a:r>
          </a:p>
          <a:p>
            <a:pPr lvl="1"/>
            <a:r>
              <a:rPr lang="en-US" sz="2000" dirty="0"/>
              <a:t>Completion time of a flow ≈ transmission delay on the bottleneck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4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9E57-A1A8-1045-9629-B2AA3439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Unknown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3AA06-CC84-964F-A615-FB232813A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A7CB4-3910-1045-A591-D3E848A115EF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639D6E-1BC4-AD44-9E22-E98E11B5DB0C}"/>
              </a:ext>
            </a:extLst>
          </p:cNvPr>
          <p:cNvSpPr/>
          <p:nvPr/>
        </p:nvSpPr>
        <p:spPr>
          <a:xfrm>
            <a:off x="2452909" y="4611314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D8FE440-1DEB-AC4D-9F47-C4A7348A0282}"/>
              </a:ext>
            </a:extLst>
          </p:cNvPr>
          <p:cNvSpPr/>
          <p:nvPr/>
        </p:nvSpPr>
        <p:spPr>
          <a:xfrm>
            <a:off x="3887099" y="4611314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579D6EB-8A2E-C74F-A728-315CA6A9D393}"/>
              </a:ext>
            </a:extLst>
          </p:cNvPr>
          <p:cNvSpPr/>
          <p:nvPr/>
        </p:nvSpPr>
        <p:spPr>
          <a:xfrm>
            <a:off x="1675541" y="530726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54DEB5-E0DA-ED47-933F-1E7ED4D83182}"/>
              </a:ext>
            </a:extLst>
          </p:cNvPr>
          <p:cNvSpPr/>
          <p:nvPr/>
        </p:nvSpPr>
        <p:spPr>
          <a:xfrm>
            <a:off x="1675541" y="392511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549D60-ABEC-B441-8C5E-8B121C618846}"/>
              </a:ext>
            </a:extLst>
          </p:cNvPr>
          <p:cNvSpPr/>
          <p:nvPr/>
        </p:nvSpPr>
        <p:spPr>
          <a:xfrm>
            <a:off x="4660173" y="5297512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3A603B4-0481-1144-AB75-F106C0C39A63}"/>
              </a:ext>
            </a:extLst>
          </p:cNvPr>
          <p:cNvSpPr/>
          <p:nvPr/>
        </p:nvSpPr>
        <p:spPr>
          <a:xfrm>
            <a:off x="4660173" y="3915362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16E1FE-82D9-F740-AE9B-4C5491F74350}"/>
              </a:ext>
            </a:extLst>
          </p:cNvPr>
          <p:cNvCxnSpPr>
            <a:cxnSpLocks/>
            <a:stCxn id="30" idx="5"/>
            <a:endCxn id="27" idx="1"/>
          </p:cNvCxnSpPr>
          <p:nvPr/>
        </p:nvCxnSpPr>
        <p:spPr>
          <a:xfrm>
            <a:off x="1906390" y="4159264"/>
            <a:ext cx="586126" cy="49222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B73EB1-D9E8-7341-BA12-A400CE83EF46}"/>
              </a:ext>
            </a:extLst>
          </p:cNvPr>
          <p:cNvCxnSpPr>
            <a:cxnSpLocks/>
            <a:stCxn id="29" idx="7"/>
            <a:endCxn id="27" idx="3"/>
          </p:cNvCxnSpPr>
          <p:nvPr/>
        </p:nvCxnSpPr>
        <p:spPr>
          <a:xfrm flipV="1">
            <a:off x="1906390" y="4845461"/>
            <a:ext cx="586126" cy="501979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5656258-DCD4-934A-9867-3BFFA195D355}"/>
              </a:ext>
            </a:extLst>
          </p:cNvPr>
          <p:cNvCxnSpPr>
            <a:cxnSpLocks/>
          </p:cNvCxnSpPr>
          <p:nvPr/>
        </p:nvCxnSpPr>
        <p:spPr>
          <a:xfrm>
            <a:off x="2710486" y="4709837"/>
            <a:ext cx="1188720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124C21-7D05-6849-855A-4F8EA4D7D511}"/>
              </a:ext>
            </a:extLst>
          </p:cNvPr>
          <p:cNvCxnSpPr>
            <a:cxnSpLocks/>
            <a:stCxn id="28" idx="7"/>
            <a:endCxn id="32" idx="3"/>
          </p:cNvCxnSpPr>
          <p:nvPr/>
        </p:nvCxnSpPr>
        <p:spPr>
          <a:xfrm flipV="1">
            <a:off x="4117948" y="4149509"/>
            <a:ext cx="581832" cy="50197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8F13FA-8106-6149-8BAC-3BC618E6AEB1}"/>
              </a:ext>
            </a:extLst>
          </p:cNvPr>
          <p:cNvCxnSpPr>
            <a:cxnSpLocks/>
            <a:stCxn id="28" idx="5"/>
            <a:endCxn id="31" idx="1"/>
          </p:cNvCxnSpPr>
          <p:nvPr/>
        </p:nvCxnSpPr>
        <p:spPr>
          <a:xfrm>
            <a:off x="4117948" y="4845461"/>
            <a:ext cx="581832" cy="492224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7A6FAA-1B62-144B-B6F1-0E0538B88B3E}"/>
              </a:ext>
            </a:extLst>
          </p:cNvPr>
          <p:cNvCxnSpPr>
            <a:cxnSpLocks/>
          </p:cNvCxnSpPr>
          <p:nvPr/>
        </p:nvCxnSpPr>
        <p:spPr>
          <a:xfrm>
            <a:off x="6053063" y="5145573"/>
            <a:ext cx="553792" cy="0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DAA8297-3285-364E-904E-5135C7519188}"/>
              </a:ext>
            </a:extLst>
          </p:cNvPr>
          <p:cNvSpPr/>
          <p:nvPr/>
        </p:nvSpPr>
        <p:spPr>
          <a:xfrm>
            <a:off x="6059503" y="5307267"/>
            <a:ext cx="270456" cy="274320"/>
          </a:xfrm>
          <a:prstGeom prst="ellipse">
            <a:avLst/>
          </a:prstGeom>
          <a:solidFill>
            <a:srgbClr val="9900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F60349-BCE9-5341-9052-D6593235BE5E}"/>
              </a:ext>
            </a:extLst>
          </p:cNvPr>
          <p:cNvSpPr txBox="1"/>
          <p:nvPr/>
        </p:nvSpPr>
        <p:spPr>
          <a:xfrm>
            <a:off x="6725425" y="4960907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Flow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7FE750-DE15-E444-B882-416BC68B8749}"/>
              </a:ext>
            </a:extLst>
          </p:cNvPr>
          <p:cNvSpPr txBox="1"/>
          <p:nvPr/>
        </p:nvSpPr>
        <p:spPr>
          <a:xfrm>
            <a:off x="6725425" y="5333724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Network node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955147-C107-E74B-9FFB-D58047C0CB83}"/>
              </a:ext>
            </a:extLst>
          </p:cNvPr>
          <p:cNvCxnSpPr>
            <a:cxnSpLocks/>
          </p:cNvCxnSpPr>
          <p:nvPr/>
        </p:nvCxnSpPr>
        <p:spPr>
          <a:xfrm>
            <a:off x="2710486" y="4792539"/>
            <a:ext cx="1188720" cy="0"/>
          </a:xfrm>
          <a:prstGeom prst="straightConnector1">
            <a:avLst/>
          </a:prstGeom>
          <a:noFill/>
          <a:ln w="38100" cap="flat" cmpd="sng" algn="ctr">
            <a:solidFill>
              <a:srgbClr val="EB8F00">
                <a:lumMod val="60000"/>
                <a:lumOff val="4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DE2249-6C98-5543-A01F-A461E0B72F36}"/>
              </a:ext>
            </a:extLst>
          </p:cNvPr>
          <p:cNvCxnSpPr>
            <a:cxnSpLocks/>
          </p:cNvCxnSpPr>
          <p:nvPr/>
        </p:nvCxnSpPr>
        <p:spPr>
          <a:xfrm>
            <a:off x="6053063" y="4839207"/>
            <a:ext cx="553792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CC2DADC-0DCA-C241-86EF-AE92F004C241}"/>
              </a:ext>
            </a:extLst>
          </p:cNvPr>
          <p:cNvSpPr txBox="1"/>
          <p:nvPr/>
        </p:nvSpPr>
        <p:spPr>
          <a:xfrm>
            <a:off x="6725425" y="4654541"/>
            <a:ext cx="173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Flow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A854E3-5973-A54C-AB82-30DC6FD357FA}"/>
              </a:ext>
            </a:extLst>
          </p:cNvPr>
          <p:cNvSpPr txBox="1"/>
          <p:nvPr/>
        </p:nvSpPr>
        <p:spPr>
          <a:xfrm>
            <a:off x="1155390" y="3813267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8EFE51-C03E-3144-8B8B-FE7D747D19BA}"/>
              </a:ext>
            </a:extLst>
          </p:cNvPr>
          <p:cNvSpPr txBox="1"/>
          <p:nvPr/>
        </p:nvSpPr>
        <p:spPr>
          <a:xfrm>
            <a:off x="1155390" y="5307267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E8D439-D67E-A540-A1A1-FDE669DE037E}"/>
              </a:ext>
            </a:extLst>
          </p:cNvPr>
          <p:cNvSpPr txBox="1"/>
          <p:nvPr/>
        </p:nvSpPr>
        <p:spPr>
          <a:xfrm>
            <a:off x="5034393" y="3810000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D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63E620-A406-4E44-837F-75DC1FF3E26A}"/>
              </a:ext>
            </a:extLst>
          </p:cNvPr>
          <p:cNvSpPr txBox="1"/>
          <p:nvPr/>
        </p:nvSpPr>
        <p:spPr>
          <a:xfrm>
            <a:off x="5030851" y="5309799"/>
            <a:ext cx="4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D</a:t>
            </a:r>
            <a:r>
              <a:rPr lang="en-US" sz="1800" baseline="-25000" dirty="0">
                <a:solidFill>
                  <a:prstClr val="black"/>
                </a:solidFill>
                <a:latin typeface="Arial"/>
              </a:rPr>
              <a:t>2</a:t>
            </a:r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F5A5637F-6BA8-244F-A4E5-6173A9B10242}"/>
              </a:ext>
            </a:extLst>
          </p:cNvPr>
          <p:cNvSpPr/>
          <p:nvPr/>
        </p:nvSpPr>
        <p:spPr>
          <a:xfrm rot="16200000" flipV="1">
            <a:off x="3104039" y="5073676"/>
            <a:ext cx="407734" cy="270456"/>
          </a:xfrm>
          <a:prstGeom prst="rightArrow">
            <a:avLst/>
          </a:prstGeom>
          <a:solidFill>
            <a:srgbClr val="008F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6EC1D28-C65D-9945-A85D-AF71E1882868}"/>
              </a:ext>
            </a:extLst>
          </p:cNvPr>
          <p:cNvSpPr txBox="1"/>
          <p:nvPr/>
        </p:nvSpPr>
        <p:spPr>
          <a:xfrm>
            <a:off x="2581821" y="3584330"/>
            <a:ext cx="114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F00"/>
                </a:solidFill>
                <a:latin typeface="Arial"/>
              </a:rPr>
              <a:t>TCP Reno</a:t>
            </a:r>
          </a:p>
        </p:txBody>
      </p:sp>
      <p:sp>
        <p:nvSpPr>
          <p:cNvPr id="69" name="Donut 68">
            <a:extLst>
              <a:ext uri="{FF2B5EF4-FFF2-40B4-BE49-F238E27FC236}">
                <a16:creationId xmlns:a16="http://schemas.microsoft.com/office/drawing/2014/main" id="{FC1F2FA6-463C-ED49-82DA-E9AE52A6534F}"/>
              </a:ext>
            </a:extLst>
          </p:cNvPr>
          <p:cNvSpPr/>
          <p:nvPr/>
        </p:nvSpPr>
        <p:spPr>
          <a:xfrm>
            <a:off x="2689685" y="4524680"/>
            <a:ext cx="1222400" cy="435736"/>
          </a:xfrm>
          <a:prstGeom prst="donut">
            <a:avLst>
              <a:gd name="adj" fmla="val 4287"/>
            </a:avLst>
          </a:prstGeom>
          <a:solidFill>
            <a:srgbClr val="FFFF00"/>
          </a:solidFill>
          <a:ln w="26425" cap="flat" cmpd="sng" algn="ctr">
            <a:solidFill>
              <a:srgbClr val="008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Donut 69">
            <a:extLst>
              <a:ext uri="{FF2B5EF4-FFF2-40B4-BE49-F238E27FC236}">
                <a16:creationId xmlns:a16="http://schemas.microsoft.com/office/drawing/2014/main" id="{DD5D75D4-728F-8A4D-94A1-2E937C267B3C}"/>
              </a:ext>
            </a:extLst>
          </p:cNvPr>
          <p:cNvSpPr/>
          <p:nvPr/>
        </p:nvSpPr>
        <p:spPr>
          <a:xfrm rot="19180195">
            <a:off x="3998142" y="4235484"/>
            <a:ext cx="811115" cy="321593"/>
          </a:xfrm>
          <a:prstGeom prst="donut">
            <a:avLst>
              <a:gd name="adj" fmla="val 4287"/>
            </a:avLst>
          </a:prstGeom>
          <a:solidFill>
            <a:srgbClr val="990000"/>
          </a:solidFill>
          <a:ln w="2642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49AEF9A4-DDC1-B348-9F21-632CA94D535B}"/>
              </a:ext>
            </a:extLst>
          </p:cNvPr>
          <p:cNvSpPr/>
          <p:nvPr/>
        </p:nvSpPr>
        <p:spPr>
          <a:xfrm rot="18761189" flipH="1">
            <a:off x="2236257" y="3984448"/>
            <a:ext cx="407734" cy="270456"/>
          </a:xfrm>
          <a:prstGeom prst="rightArrow">
            <a:avLst/>
          </a:prstGeom>
          <a:solidFill>
            <a:srgbClr val="008F00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4E96A3-0FE2-0F41-8BA5-216AEC86706F}"/>
              </a:ext>
            </a:extLst>
          </p:cNvPr>
          <p:cNvSpPr txBox="1"/>
          <p:nvPr/>
        </p:nvSpPr>
        <p:spPr>
          <a:xfrm>
            <a:off x="4490211" y="4382869"/>
            <a:ext cx="117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/>
              </a:rPr>
              <a:t>Wireless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/>
              </a:rPr>
              <a:t>link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56B342-2524-544F-9FCC-40F0CC350796}"/>
              </a:ext>
            </a:extLst>
          </p:cNvPr>
          <p:cNvSpPr txBox="1"/>
          <p:nvPr/>
        </p:nvSpPr>
        <p:spPr>
          <a:xfrm>
            <a:off x="3773089" y="3577768"/>
            <a:ext cx="68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Arial"/>
              </a:rPr>
              <a:t>UDP </a:t>
            </a:r>
          </a:p>
        </p:txBody>
      </p:sp>
      <p:sp>
        <p:nvSpPr>
          <p:cNvPr id="74" name="Donut 73">
            <a:extLst>
              <a:ext uri="{FF2B5EF4-FFF2-40B4-BE49-F238E27FC236}">
                <a16:creationId xmlns:a16="http://schemas.microsoft.com/office/drawing/2014/main" id="{C629334A-A00A-9F4F-8B5D-682AD1359E10}"/>
              </a:ext>
            </a:extLst>
          </p:cNvPr>
          <p:cNvSpPr/>
          <p:nvPr/>
        </p:nvSpPr>
        <p:spPr>
          <a:xfrm rot="2419805" flipH="1">
            <a:off x="1793855" y="4254750"/>
            <a:ext cx="811115" cy="321593"/>
          </a:xfrm>
          <a:prstGeom prst="donut">
            <a:avLst>
              <a:gd name="adj" fmla="val 4287"/>
            </a:avLst>
          </a:prstGeom>
          <a:ln>
            <a:solidFill>
              <a:srgbClr val="008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1D00B2-A90E-1942-B903-DFA7E0C0007C}"/>
              </a:ext>
            </a:extLst>
          </p:cNvPr>
          <p:cNvSpPr txBox="1"/>
          <p:nvPr/>
        </p:nvSpPr>
        <p:spPr>
          <a:xfrm>
            <a:off x="2022209" y="5487856"/>
            <a:ext cx="297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F00"/>
                </a:solidFill>
                <a:latin typeface="Arial"/>
              </a:rPr>
              <a:t>TCP Cubic, TCP Vegas</a:t>
            </a:r>
          </a:p>
        </p:txBody>
      </p:sp>
      <p:sp>
        <p:nvSpPr>
          <p:cNvPr id="76" name="Right Arrow 75">
            <a:extLst>
              <a:ext uri="{FF2B5EF4-FFF2-40B4-BE49-F238E27FC236}">
                <a16:creationId xmlns:a16="http://schemas.microsoft.com/office/drawing/2014/main" id="{36539934-5E8B-AC4E-A8FA-E9A2EFDE0DFF}"/>
              </a:ext>
            </a:extLst>
          </p:cNvPr>
          <p:cNvSpPr/>
          <p:nvPr/>
        </p:nvSpPr>
        <p:spPr>
          <a:xfrm rot="2838811">
            <a:off x="3964818" y="3966631"/>
            <a:ext cx="407734" cy="27045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A5CAE-4893-6C49-8FB2-3B53ED9E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2400" dirty="0"/>
              <a:t>Bandwidth capacity on each link at each time</a:t>
            </a:r>
          </a:p>
          <a:p>
            <a:r>
              <a:rPr lang="en-US" sz="2400" dirty="0"/>
              <a:t>Flow interactions under different protocols</a:t>
            </a:r>
          </a:p>
        </p:txBody>
      </p:sp>
    </p:spTree>
    <p:extLst>
      <p:ext uri="{BB962C8B-B14F-4D97-AF65-F5344CB8AC3E}">
        <p14:creationId xmlns:p14="http://schemas.microsoft.com/office/powerpoint/2010/main" val="2245568369"/>
      </p:ext>
    </p:extLst>
  </p:cSld>
  <p:clrMapOvr>
    <a:masterClrMapping/>
  </p:clrMapOvr>
</p:sld>
</file>

<file path=ppt/theme/theme1.xml><?xml version="1.0" encoding="utf-8"?>
<a:theme xmlns:a="http://schemas.openxmlformats.org/drawingml/2006/main" name="ecescreen">
  <a:themeElements>
    <a:clrScheme name="ecesc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ce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ece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ecescreen</Template>
  <TotalTime>864</TotalTime>
  <Words>764</Words>
  <Application>Microsoft Macintosh PowerPoint</Application>
  <PresentationFormat>On-screen Show (4:3)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</vt:lpstr>
      <vt:lpstr>ecescreen</vt:lpstr>
      <vt:lpstr>Optimal Learning-Based Network Protocol Selection</vt:lpstr>
      <vt:lpstr>Network needs are heterogeneous </vt:lpstr>
      <vt:lpstr>Today’s network management..</vt:lpstr>
      <vt:lpstr>PowerPoint Presentation</vt:lpstr>
      <vt:lpstr>Why automated protocol selection</vt:lpstr>
      <vt:lpstr>Problem model</vt:lpstr>
      <vt:lpstr>Problem model</vt:lpstr>
      <vt:lpstr>Problem model</vt:lpstr>
      <vt:lpstr>Unknown information</vt:lpstr>
      <vt:lpstr>Stochastic flow interactions</vt:lpstr>
      <vt:lpstr>Stochastic flow interactions</vt:lpstr>
      <vt:lpstr>Multi-armed bandits (MAB)</vt:lpstr>
      <vt:lpstr>Learning rate distributions</vt:lpstr>
      <vt:lpstr>Sketch of our algorithm </vt:lpstr>
      <vt:lpstr>Theoretical guarantees</vt:lpstr>
      <vt:lpstr>Experiment set-up</vt:lpstr>
      <vt:lpstr>Performance comparison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xiaoxiz2</dc:creator>
  <cp:lastModifiedBy>xiaoxiz2</cp:lastModifiedBy>
  <cp:revision>226</cp:revision>
  <cp:lastPrinted>1999-09-20T15:19:18Z</cp:lastPrinted>
  <dcterms:created xsi:type="dcterms:W3CDTF">2019-04-13T03:34:47Z</dcterms:created>
  <dcterms:modified xsi:type="dcterms:W3CDTF">2019-06-23T04:31:41Z</dcterms:modified>
</cp:coreProperties>
</file>